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31"/>
  </p:notesMasterIdLst>
  <p:sldIdLst>
    <p:sldId id="289" r:id="rId3"/>
    <p:sldId id="290" r:id="rId4"/>
    <p:sldId id="334" r:id="rId5"/>
    <p:sldId id="312" r:id="rId6"/>
    <p:sldId id="296" r:id="rId7"/>
    <p:sldId id="291" r:id="rId8"/>
    <p:sldId id="332" r:id="rId9"/>
    <p:sldId id="304" r:id="rId10"/>
    <p:sldId id="305" r:id="rId11"/>
    <p:sldId id="333" r:id="rId12"/>
    <p:sldId id="298" r:id="rId13"/>
    <p:sldId id="306" r:id="rId14"/>
    <p:sldId id="303" r:id="rId15"/>
    <p:sldId id="307" r:id="rId16"/>
    <p:sldId id="318" r:id="rId17"/>
    <p:sldId id="326" r:id="rId18"/>
    <p:sldId id="335" r:id="rId19"/>
    <p:sldId id="309" r:id="rId20"/>
    <p:sldId id="300" r:id="rId21"/>
    <p:sldId id="311" r:id="rId22"/>
    <p:sldId id="330" r:id="rId23"/>
    <p:sldId id="328" r:id="rId24"/>
    <p:sldId id="327" r:id="rId25"/>
    <p:sldId id="310" r:id="rId26"/>
    <p:sldId id="319" r:id="rId27"/>
    <p:sldId id="336" r:id="rId28"/>
    <p:sldId id="295" r:id="rId29"/>
    <p:sldId id="32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  <a:srgbClr val="FFBF00"/>
    <a:srgbClr val="FFFFFF"/>
    <a:srgbClr val="038EAA"/>
    <a:srgbClr val="00B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C4FE9-9BC4-7137-0C92-929CD0BE8EA8}" v="3" dt="2022-09-20T05:54:33.550"/>
    <p1510:client id="{14D2EDD3-E63F-42C5-9EA7-07D8A274FFA8}" v="60" dt="2022-09-15T18:47:49.361"/>
    <p1510:client id="{18B97F5D-35DD-669A-803A-D9F99A04DC6D}" v="493" dt="2022-09-27T00:49:41.898"/>
    <p1510:client id="{36CE2FBC-4DD4-440B-8FB4-5B8271E18BFD}" v="22" dt="2022-09-27T05:54:54.016"/>
    <p1510:client id="{75786380-4ACF-6DBA-E6D6-A361ABDEDAA6}" v="1753" dt="2022-09-20T00:07:09.213"/>
    <p1510:client id="{A317E77E-5E48-3E04-5A10-1E212AB42F65}" v="1259" dt="2022-09-20T03:02:11.505"/>
    <p1510:client id="{AAFAD81D-C293-BD0C-6D24-20EAFF91F308}" v="346" dt="2022-09-20T04:38:00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F8790-7231-4E3A-BFDB-A53854BBD2A8}" type="datetimeFigureOut"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E363B-21D6-4323-861B-7BDF995780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9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E363B-21D6-4323-861B-7BDF9957803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4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E363B-21D6-4323-861B-7BDF9957803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E363B-21D6-4323-861B-7BDF9957803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E363B-21D6-4323-861B-7BDF9957803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8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E363B-21D6-4323-861B-7BDF9957803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4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E363B-21D6-4323-861B-7BDF99578030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E363B-21D6-4323-861B-7BDF99578030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7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E363B-21D6-4323-861B-7BDF99578030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E363B-21D6-4323-861B-7BDF99578030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9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BF6F-6F4B-4C98-2A95-5C39B04B6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B9FA3-803C-24B7-5CCF-174E5629F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5F06C2E-E3A4-2425-A44D-8AC53B34F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966" y="5495915"/>
            <a:ext cx="5022015" cy="1059272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45ECD4-5BBA-FA6F-89FF-E9A00CDBBC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2488" y="5495916"/>
            <a:ext cx="4233546" cy="11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4A02-F35D-F042-B00D-8450E462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05D21-3236-E348-A1A8-B6DFAFDCF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2C44E-C921-CA4A-9301-9F73B515E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DC8BE-939F-904F-A56D-469A61A8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D14FD-E50B-D54F-8FE4-C75D776F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A738-5CCD-DC43-8837-01BD0F5C2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695AB-9B73-CF45-9D27-ECB9D898D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93CD1-8ECA-6D48-BA84-718BA2AE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B70DF-DB08-EE46-9ED4-CB76FFCB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918"/>
            <a:ext cx="2743200" cy="365125"/>
          </a:xfrm>
        </p:spPr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3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13AB-2AB1-5941-8C3A-34857891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FD52-A943-8349-8C06-8025FCB40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452DE-7C20-B74F-AFC3-D3343F99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EC2A-D321-CC42-9683-1F4AE185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2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CF87-335B-6F4F-8888-6437BE8A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FD765-A908-EF4E-85B8-0BDE115A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ECCD0-247D-C042-98A4-FAA5010F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0314A-3986-CD43-96B5-70DC19DE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5A88-6218-0341-B743-423BBD0A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6CDB6-269E-9248-83C8-8947BD726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106"/>
            <a:ext cx="5181600" cy="4770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4F06A-1390-F244-823C-53F00D55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106"/>
            <a:ext cx="5181600" cy="4770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89CB3-1F6E-4D4F-9DF4-E0B1FA68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195B3-B804-7247-8A03-2F56B616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22EC-3E9F-364B-AF9D-EE6D027E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16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E7D6-E082-0B49-8175-76A27BEE1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345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9943E-B3A0-EA41-B922-7D30704F5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7363"/>
            <a:ext cx="5157787" cy="4192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E69F7-B506-6A4B-AA9F-5F87D16DB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17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4CA6B-F3CF-DE43-8CBE-7FC78A9AC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7363"/>
            <a:ext cx="5183188" cy="4192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2EC01-08D8-5348-A132-7F883573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9BEBB-529C-4B4E-B322-2F7D4C33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49AE-9BE6-554B-AF15-461CEFEF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01F35-F87E-2B40-98F3-69908E3B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36CCE-7CD4-E24B-831E-17C9385B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64C57-4433-854C-9C24-74CA6751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D5F76-9631-1B4D-87D0-9DCC4765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CAF2-370D-6B4B-88FA-6CF55B68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6A09-764B-C24E-94C5-C61771FA2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D9A27-CDFB-9F4D-A613-9F5F7696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E68C4-35D4-AC4F-9D6E-E09ED83D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EE7CB-C7ED-D743-9953-6C3D295A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9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417C3-1895-1472-E375-B2D3AF25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6C973-C78B-0E41-55E2-D99B845F9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B3D6-6CDD-39CA-650C-A7B5F1913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0443-8AD1-4F13-ADEA-F20DEFAF528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B38E9-948D-F666-17C5-59B4049B6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5BC69-56A6-9B45-1651-CF530BD5B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C2F7-9402-4574-924C-21C924627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855"/>
          </a:solidFill>
          <a:latin typeface="Proxima Nova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855"/>
          </a:solidFill>
          <a:latin typeface="Proxima Nova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855"/>
          </a:solidFill>
          <a:latin typeface="Proxima Nova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855"/>
          </a:solidFill>
          <a:latin typeface="Proxima Nova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855"/>
          </a:solidFill>
          <a:latin typeface="Proxima Nova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855"/>
          </a:solidFill>
          <a:latin typeface="Proxima Nova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9C5C8-9E9E-194B-9D47-C53DF54A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7C003-17A7-964F-95AA-79264AD1F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4347"/>
            <a:ext cx="10515600" cy="482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30F38-12C0-F14C-9816-AEB7574DD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6DC0D-5E6F-DE44-814D-A4FB42F65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99C4-2B34-C141-92D9-9469360DCA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2EA4DFD-77EC-B69D-D2CD-C20C28D75D5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31641" y="5497641"/>
            <a:ext cx="1360359" cy="13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Light" panose="02000506030000020004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Proxima Nova" panose="02000506030000020004" pitchFamily="50" charset="0"/>
        <a:buChar char=" "/>
        <a:defRPr sz="2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Proxima Nova" panose="02000506030000020004" pitchFamily="50" charset="0"/>
        <a:buChar char=" "/>
        <a:defRPr sz="24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Proxima Nova" panose="02000506030000020004" pitchFamily="50" charset="0"/>
        <a:buChar char=" "/>
        <a:defRPr sz="20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Proxima Nova" panose="02000506030000020004" pitchFamily="50" charset="0"/>
        <a:buChar char=" "/>
        <a:defRPr sz="1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Proxima Nova" panose="02000506030000020004" pitchFamily="50" charset="0"/>
        <a:buChar char=" "/>
        <a:defRPr sz="1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A377-6BB8-6B7D-AA54-0B4803742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074" y="627612"/>
            <a:ext cx="11752985" cy="141778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err="1">
                <a:latin typeface="Proxima Nova"/>
                <a:cs typeface="Calibri Light"/>
              </a:rPr>
              <a:t>SoK</a:t>
            </a:r>
            <a:r>
              <a:rPr lang="en-US" sz="4800">
                <a:latin typeface="Proxima Nova"/>
                <a:cs typeface="Calibri Light"/>
              </a:rPr>
              <a:t>: Limitations of Confidential Computing via TEEs for High-Performance Compute Systems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790E6-2AD3-B53C-702F-8C75038FF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100" y="3427474"/>
            <a:ext cx="1152896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>
                <a:latin typeface="Proxima Nova"/>
              </a:rPr>
              <a:t>Ayaz Akram (yazakram@ucdavis.edu), </a:t>
            </a:r>
            <a:endParaRPr lang="en-US">
              <a:latin typeface="Calibri"/>
              <a:cs typeface="Calibri"/>
            </a:endParaRPr>
          </a:p>
          <a:p>
            <a:pPr algn="l"/>
            <a:r>
              <a:rPr lang="en-US" sz="4000">
                <a:latin typeface="Proxima Nova"/>
              </a:rPr>
              <a:t>Venkatesh Akella, Sean Peisert, </a:t>
            </a:r>
            <a:r>
              <a:rPr lang="en-US" sz="4000">
                <a:latin typeface="Calibri"/>
                <a:cs typeface="Calibri"/>
              </a:rPr>
              <a:t>Jason Lowe-Power</a:t>
            </a:r>
            <a:endParaRPr lang="en-US">
              <a:latin typeface="Calibri"/>
              <a:cs typeface="Calibri"/>
            </a:endParaRPr>
          </a:p>
          <a:p>
            <a:pPr algn="l"/>
            <a:endParaRPr lang="en-US" sz="4000"/>
          </a:p>
        </p:txBody>
      </p:sp>
      <p:pic>
        <p:nvPicPr>
          <p:cNvPr id="6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69AB86FC-4132-7F33-1310-7909889D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808" y="5345714"/>
            <a:ext cx="1686049" cy="12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4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47A7-9DA6-B861-47A3-01031B68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 Light"/>
              </a:rPr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3600B-9291-AC87-93A8-6A13D9F7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564"/>
            <a:ext cx="10597978" cy="4822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Proxima Nova"/>
              </a:rPr>
              <a:t>What is confidential computing and secure HPC?</a:t>
            </a:r>
          </a:p>
          <a:p>
            <a:endParaRPr lang="en-US" sz="2600" dirty="0"/>
          </a:p>
          <a:p>
            <a:r>
              <a:rPr lang="en-US" sz="2600" dirty="0">
                <a:latin typeface="Proxima Nova"/>
              </a:rPr>
              <a:t>Requirements of an HPC-centric trusted execution environment?</a:t>
            </a:r>
            <a:endParaRPr lang="en-US" sz="2600"/>
          </a:p>
          <a:p>
            <a:endParaRPr lang="en-US" sz="2600" dirty="0"/>
          </a:p>
          <a:p>
            <a:r>
              <a:rPr lang="en-US" sz="2600" b="1" dirty="0">
                <a:latin typeface="Proxima Nova"/>
              </a:rPr>
              <a:t>Do existing TEEs work for HPC?</a:t>
            </a:r>
          </a:p>
          <a:p>
            <a:endParaRPr lang="en-US" sz="2600" dirty="0"/>
          </a:p>
          <a:p>
            <a:r>
              <a:rPr lang="en-US" sz="2600" dirty="0">
                <a:latin typeface="Proxima Nova"/>
              </a:rPr>
              <a:t>Way forward?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5055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2970-5BE9-41AA-6AB9-01E524BB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34" y="2892428"/>
            <a:ext cx="10515600" cy="782188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Proxima Nova Light"/>
              </a:rPr>
              <a:t>Do existing TEE technologies fit HPC environments?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7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2970-5BE9-41AA-6AB9-01E524BB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22" y="2724194"/>
            <a:ext cx="10515600" cy="782188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Proxima Nova Light"/>
              </a:rPr>
              <a:t>We need to look at the TEE primitives of today to see if the HPC TEE requirements are fulfilled!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8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2974E-B983-9C6D-364C-44B1F855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Light"/>
              </a:rPr>
              <a:t>Primitives used by TEEs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EE38A-2308-AF81-1434-7ACA42594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latin typeface="Proxima Nova"/>
              </a:rPr>
              <a:t>Page table entry metadata</a:t>
            </a:r>
            <a:endParaRPr lang="en-US" dirty="0"/>
          </a:p>
          <a:p>
            <a:pPr lvl="1"/>
            <a:r>
              <a:rPr lang="en-US" dirty="0">
                <a:latin typeface="Proxima Nova"/>
              </a:rPr>
              <a:t>Examples include Intel SGX, AMD SEV</a:t>
            </a:r>
            <a:endParaRPr lang="en-US" dirty="0"/>
          </a:p>
          <a:p>
            <a:pPr lvl="1"/>
            <a:endParaRPr lang="en-US">
              <a:latin typeface="Proxima Nova"/>
            </a:endParaRPr>
          </a:p>
          <a:p>
            <a:pPr>
              <a:buNone/>
            </a:pPr>
            <a:r>
              <a:rPr lang="en-US" dirty="0">
                <a:latin typeface="Proxima Nova"/>
              </a:rPr>
              <a:t>Encryption of physical memory</a:t>
            </a:r>
            <a:endParaRPr lang="en-US" dirty="0"/>
          </a:p>
          <a:p>
            <a:pPr>
              <a:buNone/>
            </a:pPr>
            <a:r>
              <a:rPr lang="en-US" sz="2200" dirty="0">
                <a:latin typeface="Proxima Nova"/>
              </a:rPr>
              <a:t>          Examples include Graviton, AMD SEV, ARM RME</a:t>
            </a:r>
            <a:endParaRPr lang="en-US" sz="2200" dirty="0"/>
          </a:p>
          <a:p>
            <a:pPr lvl="1"/>
            <a:endParaRPr lang="en-US"/>
          </a:p>
          <a:p>
            <a:pPr>
              <a:buNone/>
            </a:pPr>
            <a:r>
              <a:rPr lang="en-US" dirty="0">
                <a:latin typeface="Proxima Nova"/>
              </a:rPr>
              <a:t>Physical memory isolation via ISA extensions</a:t>
            </a:r>
            <a:endParaRPr lang="en-US" dirty="0"/>
          </a:p>
          <a:p>
            <a:pPr>
              <a:buNone/>
            </a:pPr>
            <a:r>
              <a:rPr lang="en-US" dirty="0">
                <a:latin typeface="Proxima Nova"/>
              </a:rPr>
              <a:t>       </a:t>
            </a:r>
            <a:r>
              <a:rPr lang="en-US" sz="2200" dirty="0">
                <a:latin typeface="Proxima Nova"/>
              </a:rPr>
              <a:t>Examples include RISC-V PMP used by Keystone, TIMBER-V</a:t>
            </a:r>
          </a:p>
          <a:p>
            <a:pPr>
              <a:buNone/>
            </a:pPr>
            <a:endParaRPr lang="en-US">
              <a:latin typeface="Proxima Nova"/>
            </a:endParaRPr>
          </a:p>
          <a:p>
            <a:pPr>
              <a:buNone/>
            </a:pPr>
            <a:r>
              <a:rPr lang="en-US" dirty="0">
                <a:latin typeface="Proxima Nova"/>
              </a:rPr>
              <a:t>New privileged layers</a:t>
            </a:r>
          </a:p>
          <a:p>
            <a:pPr>
              <a:buNone/>
            </a:pPr>
            <a:r>
              <a:rPr lang="en-US" sz="2200" dirty="0">
                <a:latin typeface="Proxima Nova"/>
              </a:rPr>
              <a:t>         Can be hardware /software (e.g., ARM RME, CURE)</a:t>
            </a:r>
            <a:endParaRPr lang="en-US" sz="2200" dirty="0"/>
          </a:p>
          <a:p>
            <a:pPr>
              <a:buNone/>
            </a:pPr>
            <a:endParaRPr lang="en-US">
              <a:latin typeface="Proxima Nova"/>
            </a:endParaRPr>
          </a:p>
          <a:p>
            <a:pPr>
              <a:buNone/>
            </a:pPr>
            <a:r>
              <a:rPr lang="en-US" dirty="0">
                <a:latin typeface="Proxima Nova"/>
              </a:rPr>
              <a:t>Use of tags and identifiers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Proxima Nova"/>
              </a:rPr>
              <a:t>   </a:t>
            </a:r>
            <a:r>
              <a:rPr lang="en-US" sz="2200" dirty="0">
                <a:latin typeface="Proxima Nova"/>
              </a:rPr>
              <a:t>Examples include ARM </a:t>
            </a:r>
            <a:r>
              <a:rPr lang="en-US" sz="2200" dirty="0" err="1">
                <a:latin typeface="Proxima Nova"/>
              </a:rPr>
              <a:t>TrustZone</a:t>
            </a:r>
            <a:r>
              <a:rPr lang="en-US" sz="2200" dirty="0">
                <a:latin typeface="Proxima Nova"/>
              </a:rPr>
              <a:t>, </a:t>
            </a:r>
            <a:r>
              <a:rPr lang="en-US" sz="2200" dirty="0" err="1">
                <a:latin typeface="Proxima Nova"/>
              </a:rPr>
              <a:t>SiFive</a:t>
            </a:r>
            <a:r>
              <a:rPr lang="en-US" sz="2200" dirty="0">
                <a:latin typeface="Proxima Nova"/>
              </a:rPr>
              <a:t> </a:t>
            </a:r>
            <a:r>
              <a:rPr lang="en-US" sz="2200" dirty="0" err="1">
                <a:latin typeface="Proxima Nova"/>
              </a:rPr>
              <a:t>WorldGuard</a:t>
            </a:r>
            <a:endParaRPr lang="en-US" sz="2200" dirty="0" err="1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2970-5BE9-41AA-6AB9-01E524BB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22" y="2724194"/>
            <a:ext cx="10515600" cy="782188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Proxima Nova Light"/>
              </a:rPr>
              <a:t>These primitives impose limitations on TEEs!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36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2974E-B983-9C6D-364C-44B1F855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Light"/>
              </a:rPr>
              <a:t>Limitations of current TEEs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EE38A-2308-AF81-1434-7ACA4259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169"/>
            <a:ext cx="10515600" cy="48226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latin typeface="Proxima Nova"/>
              </a:rPr>
              <a:t>Heavy application code modifications</a:t>
            </a:r>
            <a:endParaRPr lang="en-US"/>
          </a:p>
          <a:p>
            <a:pPr lvl="1"/>
            <a:r>
              <a:rPr lang="en-US">
                <a:latin typeface="Proxima Nova"/>
              </a:rPr>
              <a:t>limited support for traditional C libs</a:t>
            </a:r>
          </a:p>
          <a:p>
            <a:pPr lvl="1"/>
            <a:endParaRPr lang="en-US">
              <a:latin typeface="Proxima Nova"/>
            </a:endParaRPr>
          </a:p>
          <a:p>
            <a:pPr lvl="1"/>
            <a:endParaRPr lang="en-US">
              <a:latin typeface="Proxima Nova"/>
            </a:endParaRPr>
          </a:p>
          <a:p>
            <a:r>
              <a:rPr lang="en-US">
                <a:latin typeface="Proxima Nova"/>
              </a:rPr>
              <a:t>Large TCB</a:t>
            </a:r>
            <a:endParaRPr lang="en-US"/>
          </a:p>
          <a:p>
            <a:pPr lvl="1"/>
            <a:r>
              <a:rPr lang="en-US">
                <a:latin typeface="Proxima Nova"/>
              </a:rPr>
              <a:t>entire guest OS in enclave</a:t>
            </a:r>
            <a:endParaRPr lang="en-US"/>
          </a:p>
          <a:p>
            <a:pPr>
              <a:buNone/>
            </a:pPr>
            <a:endParaRPr lang="en-US">
              <a:latin typeface="Proxima Nova"/>
            </a:endParaRPr>
          </a:p>
          <a:p>
            <a:pPr>
              <a:buNone/>
            </a:pPr>
            <a:r>
              <a:rPr lang="en-US">
                <a:latin typeface="Proxima Nova"/>
              </a:rPr>
              <a:t> Focus on core-level execution</a:t>
            </a:r>
          </a:p>
          <a:p>
            <a:pPr>
              <a:buNone/>
            </a:pPr>
            <a:endParaRPr lang="en-US">
              <a:latin typeface="Proxima Nova"/>
            </a:endParaRPr>
          </a:p>
          <a:p>
            <a:pPr>
              <a:buNone/>
            </a:pPr>
            <a:r>
              <a:rPr lang="en-US">
                <a:latin typeface="Proxima Nova"/>
              </a:rPr>
              <a:t> Other limitations</a:t>
            </a:r>
            <a:endParaRPr lang="en-US"/>
          </a:p>
          <a:p>
            <a:pPr lvl="1" indent="0">
              <a:buNone/>
            </a:pPr>
            <a:r>
              <a:rPr lang="en-US">
                <a:latin typeface="Proxima Nova"/>
              </a:rPr>
              <a:t>fragmentation</a:t>
            </a:r>
            <a:endParaRPr lang="en-US"/>
          </a:p>
          <a:p>
            <a:pPr lvl="1">
              <a:buNone/>
            </a:pPr>
            <a:r>
              <a:rPr lang="en-US">
                <a:latin typeface="Proxima Nova"/>
              </a:rPr>
              <a:t>   scalability</a:t>
            </a:r>
          </a:p>
          <a:p>
            <a:pPr lvl="1">
              <a:buNone/>
            </a:pPr>
            <a:r>
              <a:rPr lang="en-US">
                <a:latin typeface="Proxima Nova"/>
              </a:rPr>
              <a:t>   data movement</a:t>
            </a:r>
          </a:p>
          <a:p>
            <a:pPr lvl="1">
              <a:buNone/>
            </a:pPr>
            <a:r>
              <a:rPr lang="en-US">
                <a:latin typeface="Proxima Nova"/>
              </a:rPr>
              <a:t>   </a:t>
            </a:r>
          </a:p>
          <a:p>
            <a:pPr>
              <a:buNone/>
            </a:pPr>
            <a:endParaRPr lang="en-US">
              <a:latin typeface="Proxima Nova"/>
            </a:endParaRPr>
          </a:p>
          <a:p>
            <a:pPr>
              <a:buNone/>
            </a:pPr>
            <a:endParaRPr lang="en-US">
              <a:latin typeface="Proxima Nova"/>
            </a:endParaRP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Picture 2" descr="glibc - Wikipedia">
            <a:extLst>
              <a:ext uri="{FF2B5EF4-FFF2-40B4-BE49-F238E27FC236}">
                <a16:creationId xmlns:a16="http://schemas.microsoft.com/office/drawing/2014/main" id="{F5A2AAD3-7DFC-09BC-E324-83DA9197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59" y="1558183"/>
            <a:ext cx="948552" cy="7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ax&#10;&#10;Description automatically generated">
            <a:extLst>
              <a:ext uri="{FF2B5EF4-FFF2-40B4-BE49-F238E27FC236}">
                <a16:creationId xmlns:a16="http://schemas.microsoft.com/office/drawing/2014/main" id="{D06FFFAB-65A9-4EA2-AD35-CAD59E147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498" y="1599990"/>
            <a:ext cx="1219263" cy="66678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EA621B5A-08DC-B184-18B9-A9D103EDDC34}"/>
              </a:ext>
            </a:extLst>
          </p:cNvPr>
          <p:cNvSpPr/>
          <p:nvPr/>
        </p:nvSpPr>
        <p:spPr>
          <a:xfrm>
            <a:off x="8294309" y="1759606"/>
            <a:ext cx="655608" cy="3795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Linux - Wikipedia">
            <a:extLst>
              <a:ext uri="{FF2B5EF4-FFF2-40B4-BE49-F238E27FC236}">
                <a16:creationId xmlns:a16="http://schemas.microsoft.com/office/drawing/2014/main" id="{A7AF080B-8307-DFA3-A225-40B25EC7F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41" y="2748605"/>
            <a:ext cx="571012" cy="6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Diagram, schematic, icon&#10;&#10;Description automatically generated">
            <a:extLst>
              <a:ext uri="{FF2B5EF4-FFF2-40B4-BE49-F238E27FC236}">
                <a16:creationId xmlns:a16="http://schemas.microsoft.com/office/drawing/2014/main" id="{909FA8A3-0D0C-D669-BFDD-B6FD3DC58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820" y="3626090"/>
            <a:ext cx="909703" cy="9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9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2974E-B983-9C6D-364C-44B1F855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Light"/>
              </a:rPr>
              <a:t>Requirements for an HPC-centric TEE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EE38A-2308-AF81-1434-7ACA4259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347"/>
            <a:ext cx="9640330" cy="4822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latin typeface="Proxima Nova"/>
              </a:rPr>
              <a:t>Minimal performance penalties for HPC-style workloads</a:t>
            </a:r>
          </a:p>
          <a:p>
            <a:pPr lvl="1"/>
            <a:r>
              <a:rPr lang="en-US">
                <a:latin typeface="Proxima Nova"/>
              </a:rPr>
              <a:t>heavily multi-threaded and large working sets</a:t>
            </a:r>
            <a:endParaRPr lang="en-US"/>
          </a:p>
          <a:p>
            <a:endParaRPr lang="en-US">
              <a:latin typeface="Proxima Nova"/>
            </a:endParaRPr>
          </a:p>
          <a:p>
            <a:pPr>
              <a:buNone/>
            </a:pPr>
            <a:r>
              <a:rPr lang="en-US">
                <a:latin typeface="Proxima Nova"/>
              </a:rPr>
              <a:t>Not require app. modifications or linking against special libs</a:t>
            </a:r>
            <a:endParaRPr lang="en-US"/>
          </a:p>
          <a:p>
            <a:pPr lvl="1"/>
            <a:endParaRPr lang="en-US"/>
          </a:p>
          <a:p>
            <a:pPr>
              <a:buNone/>
            </a:pPr>
            <a:r>
              <a:rPr lang="en-US">
                <a:latin typeface="Proxima Nova"/>
              </a:rPr>
              <a:t>Not require OS to be a part of the TCB</a:t>
            </a:r>
            <a:endParaRPr lang="en-US"/>
          </a:p>
          <a:p>
            <a:pPr>
              <a:buNone/>
            </a:pPr>
            <a:endParaRPr lang="en-US">
              <a:latin typeface="Proxima Nova"/>
            </a:endParaRPr>
          </a:p>
          <a:p>
            <a:pPr>
              <a:buNone/>
            </a:pPr>
            <a:r>
              <a:rPr lang="en-US">
                <a:latin typeface="Proxima Nova"/>
              </a:rPr>
              <a:t>Capable of expanding across multiple compute nodes and other processing elements</a:t>
            </a:r>
            <a:endParaRPr lang="en-US"/>
          </a:p>
          <a:p>
            <a:pPr>
              <a:buNone/>
            </a:pPr>
            <a:endParaRPr lang="en-US">
              <a:latin typeface="Proxima Nova"/>
            </a:endParaRPr>
          </a:p>
          <a:p>
            <a:pPr>
              <a:buNone/>
            </a:pPr>
            <a:endParaRPr lang="en-US">
              <a:latin typeface="Proxima Nova"/>
            </a:endParaRPr>
          </a:p>
          <a:p>
            <a:pPr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D37CE7C3-234F-9689-F967-092C4DEED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70" t="22034" r="3187" b="20904"/>
          <a:stretch/>
        </p:blipFill>
        <p:spPr>
          <a:xfrm>
            <a:off x="10123713" y="1314993"/>
            <a:ext cx="646554" cy="660306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A365C337-0850-5719-FE9B-EF86A327C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70" t="22034" r="3187" b="20904"/>
          <a:stretch/>
        </p:blipFill>
        <p:spPr>
          <a:xfrm>
            <a:off x="10286998" y="4656907"/>
            <a:ext cx="646554" cy="660306"/>
          </a:xfrm>
          <a:prstGeom prst="rect">
            <a:avLst/>
          </a:prstGeom>
        </p:spPr>
      </p:pic>
      <p:pic>
        <p:nvPicPr>
          <p:cNvPr id="9" name="Picture 5" descr="Shape, arrow&#10;&#10;Description automatically generated">
            <a:extLst>
              <a:ext uri="{FF2B5EF4-FFF2-40B4-BE49-F238E27FC236}">
                <a16:creationId xmlns:a16="http://schemas.microsoft.com/office/drawing/2014/main" id="{6AA41E5B-5A6A-931C-9BC0-24D83EC0E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41322" b="1176"/>
          <a:stretch/>
        </p:blipFill>
        <p:spPr>
          <a:xfrm>
            <a:off x="7173685" y="3372393"/>
            <a:ext cx="685803" cy="907947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72F9227F-0BCF-F447-2E0A-318B5973B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70" t="22034" r="3187" b="20904"/>
          <a:stretch/>
        </p:blipFill>
        <p:spPr>
          <a:xfrm>
            <a:off x="8088083" y="3611878"/>
            <a:ext cx="537697" cy="551449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C016511C-3B3C-6BAA-D417-91DBCB045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70" t="22034" r="3187" b="20904"/>
          <a:stretch/>
        </p:blipFill>
        <p:spPr>
          <a:xfrm>
            <a:off x="10450283" y="2784563"/>
            <a:ext cx="537697" cy="551449"/>
          </a:xfrm>
          <a:prstGeom prst="rect">
            <a:avLst/>
          </a:prstGeom>
        </p:spPr>
      </p:pic>
      <p:pic>
        <p:nvPicPr>
          <p:cNvPr id="13" name="Picture 5" descr="Shape, arrow&#10;&#10;Description automatically generated">
            <a:extLst>
              <a:ext uri="{FF2B5EF4-FFF2-40B4-BE49-F238E27FC236}">
                <a16:creationId xmlns:a16="http://schemas.microsoft.com/office/drawing/2014/main" id="{6FA1429B-7A5E-2EF4-7AEA-4637B7F66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41322" b="1176"/>
          <a:stretch/>
        </p:blipFill>
        <p:spPr>
          <a:xfrm>
            <a:off x="11070770" y="2545078"/>
            <a:ext cx="685803" cy="90794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EFC066-21BC-59B3-C646-7F902B640818}"/>
              </a:ext>
            </a:extLst>
          </p:cNvPr>
          <p:cNvCxnSpPr/>
          <p:nvPr/>
        </p:nvCxnSpPr>
        <p:spPr>
          <a:xfrm flipH="1">
            <a:off x="7913913" y="3450773"/>
            <a:ext cx="1" cy="761999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C822E9-82ED-B27A-EB01-5443A1B456FE}"/>
              </a:ext>
            </a:extLst>
          </p:cNvPr>
          <p:cNvCxnSpPr>
            <a:cxnSpLocks/>
          </p:cNvCxnSpPr>
          <p:nvPr/>
        </p:nvCxnSpPr>
        <p:spPr>
          <a:xfrm flipH="1">
            <a:off x="11038113" y="2688773"/>
            <a:ext cx="1" cy="761999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47A7-9DA6-B861-47A3-01031B68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 Light"/>
              </a:rPr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3600B-9291-AC87-93A8-6A13D9F7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564"/>
            <a:ext cx="10597978" cy="4822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Proxima Nova"/>
              </a:rPr>
              <a:t>What is confidential computing and secure HPC?</a:t>
            </a:r>
          </a:p>
          <a:p>
            <a:endParaRPr lang="en-US" sz="2600" dirty="0"/>
          </a:p>
          <a:p>
            <a:r>
              <a:rPr lang="en-US" sz="2600" dirty="0">
                <a:latin typeface="Proxima Nova"/>
              </a:rPr>
              <a:t>Requirements of an HPC-centric trusted execution environment?</a:t>
            </a:r>
            <a:endParaRPr lang="en-US" sz="2600"/>
          </a:p>
          <a:p>
            <a:endParaRPr lang="en-US" sz="2600" dirty="0"/>
          </a:p>
          <a:p>
            <a:r>
              <a:rPr lang="en-US" sz="2600" dirty="0">
                <a:latin typeface="Proxima Nova"/>
              </a:rPr>
              <a:t>Do existing TEEs work for HPC?</a:t>
            </a:r>
          </a:p>
          <a:p>
            <a:endParaRPr lang="en-US" sz="2600" b="1" dirty="0"/>
          </a:p>
          <a:p>
            <a:r>
              <a:rPr lang="en-US" sz="2600" b="1" dirty="0">
                <a:latin typeface="Proxima Nova"/>
              </a:rPr>
              <a:t>Way forward?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104263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2970-5BE9-41AA-6AB9-01E524BB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22" y="2724194"/>
            <a:ext cx="10515600" cy="782188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Proxima Nova Light"/>
              </a:rPr>
              <a:t>What is the way forward?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0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2974E-B983-9C6D-364C-44B1F855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Light"/>
              </a:rPr>
              <a:t>Simplified view of a modern HPC system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6762F8-0D0A-C96E-0BE6-03454C03EB36}"/>
              </a:ext>
            </a:extLst>
          </p:cNvPr>
          <p:cNvGrpSpPr/>
          <p:nvPr/>
        </p:nvGrpSpPr>
        <p:grpSpPr>
          <a:xfrm>
            <a:off x="3731378" y="2054129"/>
            <a:ext cx="4717011" cy="2518397"/>
            <a:chOff x="4128893" y="2534775"/>
            <a:chExt cx="3666852" cy="2049474"/>
          </a:xfrm>
        </p:grpSpPr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168B5272-8E08-8902-79F2-01718548A23E}"/>
                </a:ext>
              </a:extLst>
            </p:cNvPr>
            <p:cNvSpPr txBox="1"/>
            <p:nvPr/>
          </p:nvSpPr>
          <p:spPr>
            <a:xfrm>
              <a:off x="6948206" y="3930117"/>
              <a:ext cx="523047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cs typeface="Calibri"/>
                </a:rPr>
                <a:t>Core</a:t>
              </a:r>
              <a:endParaRPr lang="en-US"/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6373DB8D-503E-AC0A-AB34-324AAF72F9F9}"/>
                </a:ext>
              </a:extLst>
            </p:cNvPr>
            <p:cNvSpPr txBox="1"/>
            <p:nvPr/>
          </p:nvSpPr>
          <p:spPr>
            <a:xfrm>
              <a:off x="4659257" y="2534775"/>
              <a:ext cx="2950931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System view today </a:t>
              </a:r>
              <a:endParaRPr lang="en-US">
                <a:cs typeface="Calibri" panose="020F0502020204030204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FA32061-502C-2702-6D82-97F4A642CFB3}"/>
                </a:ext>
              </a:extLst>
            </p:cNvPr>
            <p:cNvSpPr/>
            <p:nvPr/>
          </p:nvSpPr>
          <p:spPr>
            <a:xfrm>
              <a:off x="6811684" y="3602790"/>
              <a:ext cx="654132" cy="2381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059107F6-9465-096F-5694-72D66A580CE4}"/>
                </a:ext>
              </a:extLst>
            </p:cNvPr>
            <p:cNvSpPr txBox="1"/>
            <p:nvPr/>
          </p:nvSpPr>
          <p:spPr>
            <a:xfrm>
              <a:off x="7003916" y="3608180"/>
              <a:ext cx="458586" cy="28461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cs typeface="Calibri"/>
                </a:rPr>
                <a:t>OS</a:t>
              </a:r>
              <a:endParaRPr lang="en-US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AB282280-0BB3-F70E-2CC0-9FF7302DC02D}"/>
                </a:ext>
              </a:extLst>
            </p:cNvPr>
            <p:cNvSpPr txBox="1"/>
            <p:nvPr/>
          </p:nvSpPr>
          <p:spPr>
            <a:xfrm>
              <a:off x="6956426" y="3266887"/>
              <a:ext cx="477327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cs typeface="Calibri"/>
                </a:rPr>
                <a:t>App.</a:t>
              </a: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D266D3-6815-6498-A611-34FBE653C2CF}"/>
                </a:ext>
              </a:extLst>
            </p:cNvPr>
            <p:cNvSpPr/>
            <p:nvPr/>
          </p:nvSpPr>
          <p:spPr>
            <a:xfrm>
              <a:off x="4658008" y="2862204"/>
              <a:ext cx="2949917" cy="1722045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8FE3756-BB8B-D901-B3CE-D98FDBBAD851}"/>
                </a:ext>
              </a:extLst>
            </p:cNvPr>
            <p:cNvSpPr/>
            <p:nvPr/>
          </p:nvSpPr>
          <p:spPr>
            <a:xfrm>
              <a:off x="4751539" y="4205446"/>
              <a:ext cx="1102172" cy="313781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FB3627-67D9-B3AA-496F-B367DA03B72A}"/>
                </a:ext>
              </a:extLst>
            </p:cNvPr>
            <p:cNvSpPr/>
            <p:nvPr/>
          </p:nvSpPr>
          <p:spPr>
            <a:xfrm>
              <a:off x="4749274" y="3915564"/>
              <a:ext cx="437790" cy="230909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962AD09A-439E-98F1-9F55-78043CE5F7B0}"/>
                </a:ext>
              </a:extLst>
            </p:cNvPr>
            <p:cNvSpPr txBox="1"/>
            <p:nvPr/>
          </p:nvSpPr>
          <p:spPr>
            <a:xfrm>
              <a:off x="5021442" y="4273859"/>
              <a:ext cx="818025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/>
                <a:t> Memory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BFF4FBB-BD94-09F0-8C6F-CB7D4D7E5651}"/>
                </a:ext>
              </a:extLst>
            </p:cNvPr>
            <p:cNvSpPr/>
            <p:nvPr/>
          </p:nvSpPr>
          <p:spPr>
            <a:xfrm>
              <a:off x="4749272" y="3596348"/>
              <a:ext cx="1096817" cy="230909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2F772C02-D5A8-1935-FF53-FD1C82D8A2A0}"/>
                </a:ext>
              </a:extLst>
            </p:cNvPr>
            <p:cNvSpPr txBox="1"/>
            <p:nvPr/>
          </p:nvSpPr>
          <p:spPr>
            <a:xfrm>
              <a:off x="5149400" y="3616207"/>
              <a:ext cx="595746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cs typeface="Calibri"/>
                </a:rPr>
                <a:t>OS</a:t>
              </a:r>
              <a:endParaRPr lang="en-US"/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07DECF49-C87A-6B35-4068-FAEE3BCBDCF0}"/>
                </a:ext>
              </a:extLst>
            </p:cNvPr>
            <p:cNvSpPr txBox="1"/>
            <p:nvPr/>
          </p:nvSpPr>
          <p:spPr>
            <a:xfrm>
              <a:off x="5507205" y="3280659"/>
              <a:ext cx="545907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cs typeface="Calibri"/>
                </a:rPr>
                <a:t>App.</a:t>
              </a:r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96DDFBB-EC86-4A3D-9B5B-1C7C8E65DBEC}"/>
                </a:ext>
              </a:extLst>
            </p:cNvPr>
            <p:cNvSpPr/>
            <p:nvPr/>
          </p:nvSpPr>
          <p:spPr>
            <a:xfrm>
              <a:off x="4759569" y="3314888"/>
              <a:ext cx="659962" cy="208442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E10200D-DB37-5666-2BD5-E9CF2D21CF95}"/>
                </a:ext>
              </a:extLst>
            </p:cNvPr>
            <p:cNvSpPr/>
            <p:nvPr/>
          </p:nvSpPr>
          <p:spPr>
            <a:xfrm>
              <a:off x="5500974" y="3294292"/>
              <a:ext cx="351043" cy="218740"/>
            </a:xfrm>
            <a:prstGeom prst="round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44BC004E-25D3-AD6A-BB63-8753B9914B97}"/>
                </a:ext>
              </a:extLst>
            </p:cNvPr>
            <p:cNvSpPr txBox="1"/>
            <p:nvPr/>
          </p:nvSpPr>
          <p:spPr>
            <a:xfrm>
              <a:off x="4860640" y="3068674"/>
              <a:ext cx="667827" cy="25046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App.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9769A7F9-D8CF-711F-BF22-C664126F6F97}"/>
                </a:ext>
              </a:extLst>
            </p:cNvPr>
            <p:cNvSpPr txBox="1"/>
            <p:nvPr/>
          </p:nvSpPr>
          <p:spPr>
            <a:xfrm>
              <a:off x="4768271" y="3930206"/>
              <a:ext cx="1196284" cy="22542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cs typeface="Calibri"/>
                </a:rPr>
                <a:t>Core      …       Core</a:t>
              </a:r>
              <a:endParaRPr lang="en-US"/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A9FB6051-83A8-D892-4B9D-5BA948CE0FAE}"/>
                </a:ext>
              </a:extLst>
            </p:cNvPr>
            <p:cNvSpPr txBox="1"/>
            <p:nvPr/>
          </p:nvSpPr>
          <p:spPr>
            <a:xfrm>
              <a:off x="4731715" y="3312308"/>
              <a:ext cx="745056" cy="22542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cs typeface="Calibri"/>
                </a:rPr>
                <a:t>Th0 … ThN</a:t>
              </a:r>
              <a:endParaRPr lang="en-US" sz="1200">
                <a:ea typeface="Calibri"/>
                <a:cs typeface="Calibri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D05A9FF-353F-A772-8E78-384D56AE6A69}"/>
                </a:ext>
              </a:extLst>
            </p:cNvPr>
            <p:cNvSpPr/>
            <p:nvPr/>
          </p:nvSpPr>
          <p:spPr>
            <a:xfrm>
              <a:off x="6105819" y="3901412"/>
              <a:ext cx="457013" cy="23512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F3674E1F-C1F2-A95C-6509-BD6355295F98}"/>
                </a:ext>
              </a:extLst>
            </p:cNvPr>
            <p:cNvSpPr txBox="1"/>
            <p:nvPr/>
          </p:nvSpPr>
          <p:spPr>
            <a:xfrm>
              <a:off x="6173724" y="3909898"/>
              <a:ext cx="529941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cs typeface="Calibri"/>
                </a:rPr>
                <a:t>Acc.</a:t>
              </a:r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A452B92-C827-D8D0-D56F-0F6B76D7D677}"/>
                </a:ext>
              </a:extLst>
            </p:cNvPr>
            <p:cNvSpPr/>
            <p:nvPr/>
          </p:nvSpPr>
          <p:spPr>
            <a:xfrm>
              <a:off x="6107578" y="3291812"/>
              <a:ext cx="457012" cy="227869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71965B3-3F8C-D9DF-681F-4711F36928CB}"/>
                </a:ext>
              </a:extLst>
            </p:cNvPr>
            <p:cNvSpPr/>
            <p:nvPr/>
          </p:nvSpPr>
          <p:spPr>
            <a:xfrm>
              <a:off x="6105817" y="4264268"/>
              <a:ext cx="464270" cy="23512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A433D3B7-6879-AB88-BA99-BB076A33C7A9}"/>
                </a:ext>
              </a:extLst>
            </p:cNvPr>
            <p:cNvSpPr txBox="1"/>
            <p:nvPr/>
          </p:nvSpPr>
          <p:spPr>
            <a:xfrm>
              <a:off x="6129093" y="4265135"/>
              <a:ext cx="609770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cs typeface="Calibri"/>
                </a:rPr>
                <a:t>Mem.</a:t>
              </a:r>
              <a:endParaRPr lang="en-US"/>
            </a:p>
          </p:txBody>
        </p: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DF29CE11-11A9-7924-2301-2A0AFFFDAA5E}"/>
                </a:ext>
              </a:extLst>
            </p:cNvPr>
            <p:cNvSpPr txBox="1"/>
            <p:nvPr/>
          </p:nvSpPr>
          <p:spPr>
            <a:xfrm>
              <a:off x="6171838" y="3285967"/>
              <a:ext cx="515427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cs typeface="Calibri"/>
                </a:rPr>
                <a:t>App.</a:t>
              </a:r>
              <a:endParaRPr lang="en-US"/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0BC41762-ACD6-2985-DA03-8878739FA538}"/>
                </a:ext>
              </a:extLst>
            </p:cNvPr>
            <p:cNvSpPr txBox="1"/>
            <p:nvPr/>
          </p:nvSpPr>
          <p:spPr>
            <a:xfrm>
              <a:off x="6927658" y="4272738"/>
              <a:ext cx="579290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>
                  <a:cs typeface="Calibri"/>
                </a:rPr>
                <a:t>Mem.</a:t>
              </a:r>
              <a:endParaRPr lang="en-US"/>
            </a:p>
          </p:txBody>
        </p:sp>
        <p:sp>
          <p:nvSpPr>
            <p:cNvPr id="30" name="TextBox 25">
              <a:extLst>
                <a:ext uri="{FF2B5EF4-FFF2-40B4-BE49-F238E27FC236}">
                  <a16:creationId xmlns:a16="http://schemas.microsoft.com/office/drawing/2014/main" id="{DC92E2B9-6B9C-F858-EE08-419CDD7A3426}"/>
                </a:ext>
              </a:extLst>
            </p:cNvPr>
            <p:cNvSpPr txBox="1"/>
            <p:nvPr/>
          </p:nvSpPr>
          <p:spPr>
            <a:xfrm>
              <a:off x="4128893" y="2860388"/>
              <a:ext cx="3666852" cy="275516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/>
                <a:t>    </a:t>
              </a:r>
              <a:r>
                <a:rPr lang="en-US" sz="1100"/>
                <a:t>                  </a:t>
              </a:r>
              <a:r>
                <a:rPr lang="en-US" sz="1600"/>
                <a:t>Local node            Accelerator   Remote node</a:t>
              </a:r>
              <a:endParaRPr lang="en-US" sz="1600">
                <a:cs typeface="Calibri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1D961DA-ADD4-187F-BE0A-4A9F0840A610}"/>
                </a:ext>
              </a:extLst>
            </p:cNvPr>
            <p:cNvSpPr/>
            <p:nvPr/>
          </p:nvSpPr>
          <p:spPr>
            <a:xfrm>
              <a:off x="5396974" y="3915564"/>
              <a:ext cx="437790" cy="230909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FFEDD2B-72A3-D0CB-86AE-82138A338660}"/>
                </a:ext>
              </a:extLst>
            </p:cNvPr>
            <p:cNvSpPr/>
            <p:nvPr/>
          </p:nvSpPr>
          <p:spPr>
            <a:xfrm>
              <a:off x="6811684" y="3264123"/>
              <a:ext cx="654132" cy="2381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A61935B-E9FA-7B39-B164-79B4DADC4AD0}"/>
                </a:ext>
              </a:extLst>
            </p:cNvPr>
            <p:cNvSpPr/>
            <p:nvPr/>
          </p:nvSpPr>
          <p:spPr>
            <a:xfrm>
              <a:off x="6811684" y="3910668"/>
              <a:ext cx="654132" cy="2381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06F44E1-8030-0C73-5AD7-A51A00EFA325}"/>
                </a:ext>
              </a:extLst>
            </p:cNvPr>
            <p:cNvSpPr/>
            <p:nvPr/>
          </p:nvSpPr>
          <p:spPr>
            <a:xfrm>
              <a:off x="6811684" y="4249334"/>
              <a:ext cx="654132" cy="2381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26F0AFA-0276-BC16-EFE0-5281DF54A484}"/>
              </a:ext>
            </a:extLst>
          </p:cNvPr>
          <p:cNvSpPr txBox="1"/>
          <p:nvPr/>
        </p:nvSpPr>
        <p:spPr>
          <a:xfrm>
            <a:off x="3448793" y="4831772"/>
            <a:ext cx="60675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Current TEEs can help create silos for individual components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1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D329-B3F7-8513-DF93-7258FD33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Ligh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6985-7FE2-5CE7-F7A1-5971718A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211"/>
            <a:ext cx="10523707" cy="4618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>
                <a:latin typeface="Proxima Nova"/>
              </a:rPr>
              <a:t>We analyze existing trusted execution environments (TEEs)</a:t>
            </a:r>
            <a:endParaRPr lang="en-US" sz="2400"/>
          </a:p>
          <a:p>
            <a:pPr marL="457200" indent="-457200"/>
            <a:r>
              <a:rPr lang="en-US" sz="2000">
                <a:latin typeface="Proxima Nova"/>
              </a:rPr>
              <a:t>to categorize them based on their characteristics</a:t>
            </a:r>
            <a:endParaRPr lang="en-US" sz="2000"/>
          </a:p>
          <a:p>
            <a:pPr marL="457200" indent="-457200"/>
            <a:r>
              <a:rPr lang="en-US" sz="2000">
                <a:latin typeface="Proxima Nova"/>
              </a:rPr>
              <a:t>to find out the underlying principles current TEEs rely on</a:t>
            </a:r>
            <a:endParaRPr lang="en-US" sz="2000"/>
          </a:p>
          <a:p>
            <a:pPr>
              <a:buNone/>
            </a:pPr>
            <a:r>
              <a:rPr lang="en-US" sz="2000">
                <a:latin typeface="Proxima Nova"/>
              </a:rPr>
              <a:t>      </a:t>
            </a:r>
            <a:r>
              <a:rPr lang="en-US" sz="2000" b="1">
                <a:latin typeface="Proxima Nova"/>
              </a:rPr>
              <a:t>to find out if the existing TEEs are a good fit for HPC style systems</a:t>
            </a:r>
          </a:p>
          <a:p>
            <a:pPr>
              <a:buNone/>
            </a:pPr>
            <a:endParaRPr lang="en-US" sz="2400">
              <a:latin typeface="Proxima Nova"/>
            </a:endParaRPr>
          </a:p>
          <a:p>
            <a:pPr>
              <a:buNone/>
            </a:pPr>
            <a:r>
              <a:rPr lang="en-US" sz="2400">
                <a:latin typeface="Proxima Nova"/>
              </a:rPr>
              <a:t>Current TEEs are not a good fit for HPC</a:t>
            </a:r>
          </a:p>
          <a:p>
            <a:pPr marL="457200" indent="-457200"/>
            <a:r>
              <a:rPr lang="en-US" sz="2000">
                <a:latin typeface="Proxima Nova"/>
              </a:rPr>
              <a:t>large application modifications or large TCB</a:t>
            </a:r>
            <a:endParaRPr lang="en-US" sz="2000"/>
          </a:p>
          <a:p>
            <a:pPr marL="457200" indent="-457200"/>
            <a:r>
              <a:rPr lang="en-US" sz="2000">
                <a:latin typeface="Proxima Nova"/>
              </a:rPr>
              <a:t>focus on core-level execution</a:t>
            </a:r>
          </a:p>
          <a:p>
            <a:pPr marL="457200" indent="-457200"/>
            <a:r>
              <a:rPr lang="en-US" sz="2000">
                <a:latin typeface="Proxima Nova"/>
              </a:rPr>
              <a:t>inconsideration of side channels</a:t>
            </a:r>
          </a:p>
          <a:p>
            <a:pPr marL="457200" indent="-457200"/>
            <a:endParaRPr lang="en-US" sz="2000">
              <a:latin typeface="Proxima Nova"/>
            </a:endParaRPr>
          </a:p>
          <a:p>
            <a:pPr>
              <a:buNone/>
            </a:pPr>
            <a:r>
              <a:rPr lang="en-US" sz="2400">
                <a:latin typeface="Proxima Nova"/>
              </a:rPr>
              <a:t>We present a few research directions to build HPC-focused TEEs</a:t>
            </a:r>
          </a:p>
        </p:txBody>
      </p:sp>
    </p:spTree>
    <p:extLst>
      <p:ext uri="{BB962C8B-B14F-4D97-AF65-F5344CB8AC3E}">
        <p14:creationId xmlns:p14="http://schemas.microsoft.com/office/powerpoint/2010/main" val="44335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2974E-B983-9C6D-364C-44B1F855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73" y="333811"/>
            <a:ext cx="11361106" cy="782188"/>
          </a:xfrm>
        </p:spPr>
        <p:txBody>
          <a:bodyPr>
            <a:normAutofit/>
          </a:bodyPr>
          <a:lstStyle/>
          <a:p>
            <a:r>
              <a:rPr lang="en-US" dirty="0">
                <a:latin typeface="Proxima Nova Light"/>
              </a:rPr>
              <a:t>Our vision of a trusted modern HPC system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CE8E1D-3F9A-6AC5-F103-AAAE38E68CF8}"/>
              </a:ext>
            </a:extLst>
          </p:cNvPr>
          <p:cNvGrpSpPr/>
          <p:nvPr/>
        </p:nvGrpSpPr>
        <p:grpSpPr>
          <a:xfrm>
            <a:off x="4284877" y="1489798"/>
            <a:ext cx="3946347" cy="2357793"/>
            <a:chOff x="4763251" y="2205874"/>
            <a:chExt cx="3111005" cy="159161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56229D-F6D4-3168-A31F-EE211611B180}"/>
                </a:ext>
              </a:extLst>
            </p:cNvPr>
            <p:cNvSpPr txBox="1"/>
            <p:nvPr/>
          </p:nvSpPr>
          <p:spPr>
            <a:xfrm>
              <a:off x="5448732" y="2205874"/>
              <a:ext cx="1963597" cy="24931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Trusted system view</a:t>
              </a:r>
              <a:endParaRPr lang="en-US">
                <a:cs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CC6FF4-9146-8183-5E5F-6F02A036C99E}"/>
                </a:ext>
              </a:extLst>
            </p:cNvPr>
            <p:cNvSpPr/>
            <p:nvPr/>
          </p:nvSpPr>
          <p:spPr>
            <a:xfrm>
              <a:off x="4765167" y="2450867"/>
              <a:ext cx="3081348" cy="1346621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339DD04-DF9D-EF1D-76B0-36487505C20A}"/>
                </a:ext>
              </a:extLst>
            </p:cNvPr>
            <p:cNvSpPr/>
            <p:nvPr/>
          </p:nvSpPr>
          <p:spPr>
            <a:xfrm>
              <a:off x="4850352" y="3439521"/>
              <a:ext cx="2917183" cy="278298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6217C1F-7FD3-B0AD-F816-2A9A11BB3D79}"/>
                </a:ext>
              </a:extLst>
            </p:cNvPr>
            <p:cNvSpPr/>
            <p:nvPr/>
          </p:nvSpPr>
          <p:spPr>
            <a:xfrm>
              <a:off x="4932632" y="3098477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44138764-6227-CE1A-4B19-6787FD91042F}"/>
                </a:ext>
              </a:extLst>
            </p:cNvPr>
            <p:cNvSpPr txBox="1"/>
            <p:nvPr/>
          </p:nvSpPr>
          <p:spPr>
            <a:xfrm>
              <a:off x="5962471" y="3474859"/>
              <a:ext cx="873543" cy="21815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/>
                <a:t> Memory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E419D784-B15B-9B3A-A045-DA9C75ACB94B}"/>
                </a:ext>
              </a:extLst>
            </p:cNvPr>
            <p:cNvSpPr txBox="1"/>
            <p:nvPr/>
          </p:nvSpPr>
          <p:spPr>
            <a:xfrm>
              <a:off x="4997694" y="2738324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</a:t>
              </a:r>
              <a:r>
                <a:rPr lang="en-US" sz="1100">
                  <a:cs typeface="Calibri"/>
                </a:rPr>
                <a:t>.</a:t>
              </a:r>
              <a:endParaRPr lang="en-US" sz="1100">
                <a:ea typeface="Calibri"/>
                <a:cs typeface="Calibri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3E10B54C-0C34-4ECE-19C9-A705440C5A3B}"/>
                </a:ext>
              </a:extLst>
            </p:cNvPr>
            <p:cNvSpPr txBox="1"/>
            <p:nvPr/>
          </p:nvSpPr>
          <p:spPr>
            <a:xfrm>
              <a:off x="4974547" y="3124778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Core</a:t>
              </a:r>
              <a:endParaRPr lang="en-US" sz="140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AFDD44-3A92-6FAB-8C76-12EDBA6A54E4}"/>
                </a:ext>
              </a:extLst>
            </p:cNvPr>
            <p:cNvSpPr/>
            <p:nvPr/>
          </p:nvSpPr>
          <p:spPr>
            <a:xfrm>
              <a:off x="4930277" y="2707468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C03AC9CF-ABA8-7BC2-0DB2-900A8479C0C1}"/>
                </a:ext>
              </a:extLst>
            </p:cNvPr>
            <p:cNvSpPr txBox="1"/>
            <p:nvPr/>
          </p:nvSpPr>
          <p:spPr>
            <a:xfrm>
              <a:off x="6129833" y="2722853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App.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B4B4B08-E478-37DF-E73D-7C6AF786A7A1}"/>
                </a:ext>
              </a:extLst>
            </p:cNvPr>
            <p:cNvSpPr/>
            <p:nvPr/>
          </p:nvSpPr>
          <p:spPr>
            <a:xfrm>
              <a:off x="6054188" y="2691997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45FBAB03-F8D7-9B27-FC17-D5B02A8D4DC2}"/>
                </a:ext>
              </a:extLst>
            </p:cNvPr>
            <p:cNvSpPr txBox="1"/>
            <p:nvPr/>
          </p:nvSpPr>
          <p:spPr>
            <a:xfrm>
              <a:off x="7206429" y="2715805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App.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6A54094-D054-2309-5B82-0305C9214E5E}"/>
                </a:ext>
              </a:extLst>
            </p:cNvPr>
            <p:cNvSpPr/>
            <p:nvPr/>
          </p:nvSpPr>
          <p:spPr>
            <a:xfrm>
              <a:off x="7155470" y="2691996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6B02DE-1A46-D868-518A-144667FB79E3}"/>
                </a:ext>
              </a:extLst>
            </p:cNvPr>
            <p:cNvSpPr/>
            <p:nvPr/>
          </p:nvSpPr>
          <p:spPr>
            <a:xfrm>
              <a:off x="6048846" y="3090703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7874058-F82A-4761-4355-692D904215DB}"/>
                </a:ext>
              </a:extLst>
            </p:cNvPr>
            <p:cNvSpPr txBox="1"/>
            <p:nvPr/>
          </p:nvSpPr>
          <p:spPr>
            <a:xfrm>
              <a:off x="6100700" y="3115906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 Acc.</a:t>
              </a:r>
              <a:endParaRPr lang="en-US" sz="14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4E5858-9B56-B354-6E93-29EA9C069C9D}"/>
                </a:ext>
              </a:extLst>
            </p:cNvPr>
            <p:cNvSpPr/>
            <p:nvPr/>
          </p:nvSpPr>
          <p:spPr>
            <a:xfrm>
              <a:off x="7165522" y="3059914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3D08A836-7594-74E0-61B1-BA3E1E6025C0}"/>
                </a:ext>
              </a:extLst>
            </p:cNvPr>
            <p:cNvSpPr txBox="1"/>
            <p:nvPr/>
          </p:nvSpPr>
          <p:spPr>
            <a:xfrm>
              <a:off x="7215665" y="3100308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Core</a:t>
              </a:r>
              <a:endParaRPr lang="en-US" sz="1400"/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5A2A78D7-F0E7-D2E6-33A4-4BF29A853008}"/>
                </a:ext>
              </a:extLst>
            </p:cNvPr>
            <p:cNvSpPr txBox="1"/>
            <p:nvPr/>
          </p:nvSpPr>
          <p:spPr>
            <a:xfrm>
              <a:off x="4763251" y="2455398"/>
              <a:ext cx="310998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cs typeface="Calibri"/>
                </a:rPr>
                <a:t>    </a:t>
              </a:r>
              <a:r>
                <a:rPr lang="en-US" sz="1400">
                  <a:cs typeface="Calibri"/>
                </a:rPr>
                <a:t>Local node              Accelerator            Remote node</a:t>
              </a:r>
              <a:endParaRPr lang="en-US" sz="140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29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2974E-B983-9C6D-364C-44B1F855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73" y="333811"/>
            <a:ext cx="11361106" cy="782188"/>
          </a:xfrm>
        </p:spPr>
        <p:txBody>
          <a:bodyPr>
            <a:normAutofit/>
          </a:bodyPr>
          <a:lstStyle/>
          <a:p>
            <a:r>
              <a:rPr lang="en-US" dirty="0">
                <a:latin typeface="Proxima Nova Light"/>
              </a:rPr>
              <a:t>Our vision of a trusted modern HPC system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CE8E1D-3F9A-6AC5-F103-AAAE38E68CF8}"/>
              </a:ext>
            </a:extLst>
          </p:cNvPr>
          <p:cNvGrpSpPr/>
          <p:nvPr/>
        </p:nvGrpSpPr>
        <p:grpSpPr>
          <a:xfrm>
            <a:off x="4284877" y="1489798"/>
            <a:ext cx="3946347" cy="2357793"/>
            <a:chOff x="4763251" y="2205874"/>
            <a:chExt cx="3111005" cy="159161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56229D-F6D4-3168-A31F-EE211611B180}"/>
                </a:ext>
              </a:extLst>
            </p:cNvPr>
            <p:cNvSpPr txBox="1"/>
            <p:nvPr/>
          </p:nvSpPr>
          <p:spPr>
            <a:xfrm>
              <a:off x="5448732" y="2205874"/>
              <a:ext cx="1963597" cy="24931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Trusted system view</a:t>
              </a:r>
              <a:endParaRPr lang="en-US">
                <a:cs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CC6FF4-9146-8183-5E5F-6F02A036C99E}"/>
                </a:ext>
              </a:extLst>
            </p:cNvPr>
            <p:cNvSpPr/>
            <p:nvPr/>
          </p:nvSpPr>
          <p:spPr>
            <a:xfrm>
              <a:off x="4765167" y="2450867"/>
              <a:ext cx="3081348" cy="1346621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339DD04-DF9D-EF1D-76B0-36487505C20A}"/>
                </a:ext>
              </a:extLst>
            </p:cNvPr>
            <p:cNvSpPr/>
            <p:nvPr/>
          </p:nvSpPr>
          <p:spPr>
            <a:xfrm>
              <a:off x="4850352" y="3439521"/>
              <a:ext cx="2917183" cy="278298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6217C1F-7FD3-B0AD-F816-2A9A11BB3D79}"/>
                </a:ext>
              </a:extLst>
            </p:cNvPr>
            <p:cNvSpPr/>
            <p:nvPr/>
          </p:nvSpPr>
          <p:spPr>
            <a:xfrm>
              <a:off x="4932632" y="3098477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44138764-6227-CE1A-4B19-6787FD91042F}"/>
                </a:ext>
              </a:extLst>
            </p:cNvPr>
            <p:cNvSpPr txBox="1"/>
            <p:nvPr/>
          </p:nvSpPr>
          <p:spPr>
            <a:xfrm>
              <a:off x="5962471" y="3474859"/>
              <a:ext cx="873543" cy="21815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/>
                <a:t> Memory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E419D784-B15B-9B3A-A045-DA9C75ACB94B}"/>
                </a:ext>
              </a:extLst>
            </p:cNvPr>
            <p:cNvSpPr txBox="1"/>
            <p:nvPr/>
          </p:nvSpPr>
          <p:spPr>
            <a:xfrm>
              <a:off x="4997694" y="2738324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</a:t>
              </a:r>
              <a:r>
                <a:rPr lang="en-US" sz="1100">
                  <a:cs typeface="Calibri"/>
                </a:rPr>
                <a:t>.</a:t>
              </a:r>
              <a:endParaRPr lang="en-US" sz="1100">
                <a:ea typeface="Calibri"/>
                <a:cs typeface="Calibri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3E10B54C-0C34-4ECE-19C9-A705440C5A3B}"/>
                </a:ext>
              </a:extLst>
            </p:cNvPr>
            <p:cNvSpPr txBox="1"/>
            <p:nvPr/>
          </p:nvSpPr>
          <p:spPr>
            <a:xfrm>
              <a:off x="4974547" y="3124778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Core</a:t>
              </a:r>
              <a:endParaRPr lang="en-US" sz="140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AFDD44-3A92-6FAB-8C76-12EDBA6A54E4}"/>
                </a:ext>
              </a:extLst>
            </p:cNvPr>
            <p:cNvSpPr/>
            <p:nvPr/>
          </p:nvSpPr>
          <p:spPr>
            <a:xfrm>
              <a:off x="4930277" y="2707468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C03AC9CF-ABA8-7BC2-0DB2-900A8479C0C1}"/>
                </a:ext>
              </a:extLst>
            </p:cNvPr>
            <p:cNvSpPr txBox="1"/>
            <p:nvPr/>
          </p:nvSpPr>
          <p:spPr>
            <a:xfrm>
              <a:off x="6129833" y="2722853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App.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B4B4B08-E478-37DF-E73D-7C6AF786A7A1}"/>
                </a:ext>
              </a:extLst>
            </p:cNvPr>
            <p:cNvSpPr/>
            <p:nvPr/>
          </p:nvSpPr>
          <p:spPr>
            <a:xfrm>
              <a:off x="6054188" y="2691997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45FBAB03-F8D7-9B27-FC17-D5B02A8D4DC2}"/>
                </a:ext>
              </a:extLst>
            </p:cNvPr>
            <p:cNvSpPr txBox="1"/>
            <p:nvPr/>
          </p:nvSpPr>
          <p:spPr>
            <a:xfrm>
              <a:off x="7206429" y="2715805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App.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6A54094-D054-2309-5B82-0305C9214E5E}"/>
                </a:ext>
              </a:extLst>
            </p:cNvPr>
            <p:cNvSpPr/>
            <p:nvPr/>
          </p:nvSpPr>
          <p:spPr>
            <a:xfrm>
              <a:off x="7155470" y="2691996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6B02DE-1A46-D868-518A-144667FB79E3}"/>
                </a:ext>
              </a:extLst>
            </p:cNvPr>
            <p:cNvSpPr/>
            <p:nvPr/>
          </p:nvSpPr>
          <p:spPr>
            <a:xfrm>
              <a:off x="6048846" y="3090703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7874058-F82A-4761-4355-692D904215DB}"/>
                </a:ext>
              </a:extLst>
            </p:cNvPr>
            <p:cNvSpPr txBox="1"/>
            <p:nvPr/>
          </p:nvSpPr>
          <p:spPr>
            <a:xfrm>
              <a:off x="6100700" y="3115906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 Acc.</a:t>
              </a:r>
              <a:endParaRPr lang="en-US" sz="14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4E5858-9B56-B354-6E93-29EA9C069C9D}"/>
                </a:ext>
              </a:extLst>
            </p:cNvPr>
            <p:cNvSpPr/>
            <p:nvPr/>
          </p:nvSpPr>
          <p:spPr>
            <a:xfrm>
              <a:off x="7165522" y="3059914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3D08A836-7594-74E0-61B1-BA3E1E6025C0}"/>
                </a:ext>
              </a:extLst>
            </p:cNvPr>
            <p:cNvSpPr txBox="1"/>
            <p:nvPr/>
          </p:nvSpPr>
          <p:spPr>
            <a:xfrm>
              <a:off x="7215665" y="3100308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Core</a:t>
              </a:r>
              <a:endParaRPr lang="en-US" sz="1400"/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5A2A78D7-F0E7-D2E6-33A4-4BF29A853008}"/>
                </a:ext>
              </a:extLst>
            </p:cNvPr>
            <p:cNvSpPr txBox="1"/>
            <p:nvPr/>
          </p:nvSpPr>
          <p:spPr>
            <a:xfrm>
              <a:off x="4763251" y="2455398"/>
              <a:ext cx="310998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cs typeface="Calibri"/>
                </a:rPr>
                <a:t>    </a:t>
              </a:r>
              <a:r>
                <a:rPr lang="en-US" sz="1400">
                  <a:cs typeface="Calibri"/>
                </a:rPr>
                <a:t>Local node              Accelerator            Remote node</a:t>
              </a:r>
              <a:endParaRPr lang="en-US" sz="1400">
                <a:ea typeface="Calibri"/>
                <a:cs typeface="Calibri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41F37B7-8D41-1776-FDB5-2CD7117DEE7D}"/>
              </a:ext>
            </a:extLst>
          </p:cNvPr>
          <p:cNvCxnSpPr/>
          <p:nvPr/>
        </p:nvCxnSpPr>
        <p:spPr>
          <a:xfrm>
            <a:off x="3313213" y="2714501"/>
            <a:ext cx="1290454" cy="39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AF5499-CBBC-C1AA-140F-F690597C60C8}"/>
              </a:ext>
            </a:extLst>
          </p:cNvPr>
          <p:cNvSpPr txBox="1"/>
          <p:nvPr/>
        </p:nvSpPr>
        <p:spPr>
          <a:xfrm>
            <a:off x="1875313" y="2535876"/>
            <a:ext cx="17132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No OS in TCB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9E5338-3A7A-54AB-E7EF-97CE05152A47}"/>
              </a:ext>
            </a:extLst>
          </p:cNvPr>
          <p:cNvSpPr txBox="1"/>
          <p:nvPr/>
        </p:nvSpPr>
        <p:spPr>
          <a:xfrm>
            <a:off x="4527468" y="4059876"/>
            <a:ext cx="36430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Inclusive trusted components 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40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2974E-B983-9C6D-364C-44B1F855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73" y="333811"/>
            <a:ext cx="11361106" cy="782188"/>
          </a:xfrm>
        </p:spPr>
        <p:txBody>
          <a:bodyPr>
            <a:normAutofit/>
          </a:bodyPr>
          <a:lstStyle/>
          <a:p>
            <a:r>
              <a:rPr lang="en-US" dirty="0">
                <a:latin typeface="Proxima Nova Light"/>
              </a:rPr>
              <a:t>Our vision of a trusted modern HPC system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CE8E1D-3F9A-6AC5-F103-AAAE38E68CF8}"/>
              </a:ext>
            </a:extLst>
          </p:cNvPr>
          <p:cNvGrpSpPr/>
          <p:nvPr/>
        </p:nvGrpSpPr>
        <p:grpSpPr>
          <a:xfrm>
            <a:off x="4284877" y="1489798"/>
            <a:ext cx="3946347" cy="2357793"/>
            <a:chOff x="4763251" y="2205874"/>
            <a:chExt cx="3111005" cy="159161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56229D-F6D4-3168-A31F-EE211611B180}"/>
                </a:ext>
              </a:extLst>
            </p:cNvPr>
            <p:cNvSpPr txBox="1"/>
            <p:nvPr/>
          </p:nvSpPr>
          <p:spPr>
            <a:xfrm>
              <a:off x="5448732" y="2205874"/>
              <a:ext cx="1963597" cy="24931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Trusted system view</a:t>
              </a:r>
              <a:endParaRPr lang="en-US">
                <a:cs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CC6FF4-9146-8183-5E5F-6F02A036C99E}"/>
                </a:ext>
              </a:extLst>
            </p:cNvPr>
            <p:cNvSpPr/>
            <p:nvPr/>
          </p:nvSpPr>
          <p:spPr>
            <a:xfrm>
              <a:off x="4765167" y="2450867"/>
              <a:ext cx="3081348" cy="1346621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339DD04-DF9D-EF1D-76B0-36487505C20A}"/>
                </a:ext>
              </a:extLst>
            </p:cNvPr>
            <p:cNvSpPr/>
            <p:nvPr/>
          </p:nvSpPr>
          <p:spPr>
            <a:xfrm>
              <a:off x="4850352" y="3439521"/>
              <a:ext cx="2917183" cy="278298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6217C1F-7FD3-B0AD-F816-2A9A11BB3D79}"/>
                </a:ext>
              </a:extLst>
            </p:cNvPr>
            <p:cNvSpPr/>
            <p:nvPr/>
          </p:nvSpPr>
          <p:spPr>
            <a:xfrm>
              <a:off x="4932632" y="3098477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44138764-6227-CE1A-4B19-6787FD91042F}"/>
                </a:ext>
              </a:extLst>
            </p:cNvPr>
            <p:cNvSpPr txBox="1"/>
            <p:nvPr/>
          </p:nvSpPr>
          <p:spPr>
            <a:xfrm>
              <a:off x="5962471" y="3474859"/>
              <a:ext cx="873543" cy="21815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/>
                <a:t> Memory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E419D784-B15B-9B3A-A045-DA9C75ACB94B}"/>
                </a:ext>
              </a:extLst>
            </p:cNvPr>
            <p:cNvSpPr txBox="1"/>
            <p:nvPr/>
          </p:nvSpPr>
          <p:spPr>
            <a:xfrm>
              <a:off x="4997694" y="2738324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</a:t>
              </a:r>
              <a:r>
                <a:rPr lang="en-US" sz="1100">
                  <a:cs typeface="Calibri"/>
                </a:rPr>
                <a:t>.</a:t>
              </a:r>
              <a:endParaRPr lang="en-US" sz="1100">
                <a:ea typeface="Calibri"/>
                <a:cs typeface="Calibri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3E10B54C-0C34-4ECE-19C9-A705440C5A3B}"/>
                </a:ext>
              </a:extLst>
            </p:cNvPr>
            <p:cNvSpPr txBox="1"/>
            <p:nvPr/>
          </p:nvSpPr>
          <p:spPr>
            <a:xfrm>
              <a:off x="4974547" y="3124778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Core</a:t>
              </a:r>
              <a:endParaRPr lang="en-US" sz="140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AFDD44-3A92-6FAB-8C76-12EDBA6A54E4}"/>
                </a:ext>
              </a:extLst>
            </p:cNvPr>
            <p:cNvSpPr/>
            <p:nvPr/>
          </p:nvSpPr>
          <p:spPr>
            <a:xfrm>
              <a:off x="4930277" y="2707468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C03AC9CF-ABA8-7BC2-0DB2-900A8479C0C1}"/>
                </a:ext>
              </a:extLst>
            </p:cNvPr>
            <p:cNvSpPr txBox="1"/>
            <p:nvPr/>
          </p:nvSpPr>
          <p:spPr>
            <a:xfrm>
              <a:off x="6129833" y="2722853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App.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B4B4B08-E478-37DF-E73D-7C6AF786A7A1}"/>
                </a:ext>
              </a:extLst>
            </p:cNvPr>
            <p:cNvSpPr/>
            <p:nvPr/>
          </p:nvSpPr>
          <p:spPr>
            <a:xfrm>
              <a:off x="6054188" y="2691997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45FBAB03-F8D7-9B27-FC17-D5B02A8D4DC2}"/>
                </a:ext>
              </a:extLst>
            </p:cNvPr>
            <p:cNvSpPr txBox="1"/>
            <p:nvPr/>
          </p:nvSpPr>
          <p:spPr>
            <a:xfrm>
              <a:off x="7206429" y="2715805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App.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6A54094-D054-2309-5B82-0305C9214E5E}"/>
                </a:ext>
              </a:extLst>
            </p:cNvPr>
            <p:cNvSpPr/>
            <p:nvPr/>
          </p:nvSpPr>
          <p:spPr>
            <a:xfrm>
              <a:off x="7155470" y="2691996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6B02DE-1A46-D868-518A-144667FB79E3}"/>
                </a:ext>
              </a:extLst>
            </p:cNvPr>
            <p:cNvSpPr/>
            <p:nvPr/>
          </p:nvSpPr>
          <p:spPr>
            <a:xfrm>
              <a:off x="6048846" y="3090703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7874058-F82A-4761-4355-692D904215DB}"/>
                </a:ext>
              </a:extLst>
            </p:cNvPr>
            <p:cNvSpPr txBox="1"/>
            <p:nvPr/>
          </p:nvSpPr>
          <p:spPr>
            <a:xfrm>
              <a:off x="6131905" y="3095865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 Acc.</a:t>
              </a:r>
              <a:endParaRPr lang="en-US" sz="14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4E5858-9B56-B354-6E93-29EA9C069C9D}"/>
                </a:ext>
              </a:extLst>
            </p:cNvPr>
            <p:cNvSpPr/>
            <p:nvPr/>
          </p:nvSpPr>
          <p:spPr>
            <a:xfrm>
              <a:off x="7165522" y="3059914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3D08A836-7594-74E0-61B1-BA3E1E6025C0}"/>
                </a:ext>
              </a:extLst>
            </p:cNvPr>
            <p:cNvSpPr txBox="1"/>
            <p:nvPr/>
          </p:nvSpPr>
          <p:spPr>
            <a:xfrm>
              <a:off x="7215665" y="3100308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Core</a:t>
              </a:r>
              <a:endParaRPr lang="en-US" sz="1400"/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5A2A78D7-F0E7-D2E6-33A4-4BF29A853008}"/>
                </a:ext>
              </a:extLst>
            </p:cNvPr>
            <p:cNvSpPr txBox="1"/>
            <p:nvPr/>
          </p:nvSpPr>
          <p:spPr>
            <a:xfrm>
              <a:off x="4763251" y="2455398"/>
              <a:ext cx="310998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cs typeface="Calibri"/>
                </a:rPr>
                <a:t>    </a:t>
              </a:r>
              <a:r>
                <a:rPr lang="en-US" sz="1400">
                  <a:cs typeface="Calibri"/>
                </a:rPr>
                <a:t>Local node              Accelerator            Remote node</a:t>
              </a:r>
              <a:endParaRPr lang="en-US" sz="1400">
                <a:ea typeface="Calibri"/>
                <a:cs typeface="Calibri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EABD13-566D-6529-7506-7971460688DA}"/>
              </a:ext>
            </a:extLst>
          </p:cNvPr>
          <p:cNvSpPr/>
          <p:nvPr/>
        </p:nvSpPr>
        <p:spPr>
          <a:xfrm>
            <a:off x="3989355" y="1763640"/>
            <a:ext cx="2968831" cy="223651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64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2974E-B983-9C6D-364C-44B1F855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73" y="333811"/>
            <a:ext cx="11361106" cy="782188"/>
          </a:xfrm>
        </p:spPr>
        <p:txBody>
          <a:bodyPr>
            <a:normAutofit/>
          </a:bodyPr>
          <a:lstStyle/>
          <a:p>
            <a:r>
              <a:rPr lang="en-US" dirty="0">
                <a:latin typeface="Proxima Nova Light"/>
              </a:rPr>
              <a:t>Our vision of a trusted modern HPC system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CE8E1D-3F9A-6AC5-F103-AAAE38E68CF8}"/>
              </a:ext>
            </a:extLst>
          </p:cNvPr>
          <p:cNvGrpSpPr/>
          <p:nvPr/>
        </p:nvGrpSpPr>
        <p:grpSpPr>
          <a:xfrm>
            <a:off x="4284877" y="1489798"/>
            <a:ext cx="3946347" cy="2357793"/>
            <a:chOff x="4763251" y="2205874"/>
            <a:chExt cx="3111005" cy="159161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56229D-F6D4-3168-A31F-EE211611B180}"/>
                </a:ext>
              </a:extLst>
            </p:cNvPr>
            <p:cNvSpPr txBox="1"/>
            <p:nvPr/>
          </p:nvSpPr>
          <p:spPr>
            <a:xfrm>
              <a:off x="5448732" y="2205874"/>
              <a:ext cx="1963597" cy="24931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Trusted system view</a:t>
              </a:r>
              <a:endParaRPr lang="en-US">
                <a:cs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CC6FF4-9146-8183-5E5F-6F02A036C99E}"/>
                </a:ext>
              </a:extLst>
            </p:cNvPr>
            <p:cNvSpPr/>
            <p:nvPr/>
          </p:nvSpPr>
          <p:spPr>
            <a:xfrm>
              <a:off x="4765167" y="2450867"/>
              <a:ext cx="3081348" cy="1346621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339DD04-DF9D-EF1D-76B0-36487505C20A}"/>
                </a:ext>
              </a:extLst>
            </p:cNvPr>
            <p:cNvSpPr/>
            <p:nvPr/>
          </p:nvSpPr>
          <p:spPr>
            <a:xfrm>
              <a:off x="4850352" y="3439521"/>
              <a:ext cx="2917183" cy="278298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6217C1F-7FD3-B0AD-F816-2A9A11BB3D79}"/>
                </a:ext>
              </a:extLst>
            </p:cNvPr>
            <p:cNvSpPr/>
            <p:nvPr/>
          </p:nvSpPr>
          <p:spPr>
            <a:xfrm>
              <a:off x="4932632" y="3098477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44138764-6227-CE1A-4B19-6787FD91042F}"/>
                </a:ext>
              </a:extLst>
            </p:cNvPr>
            <p:cNvSpPr txBox="1"/>
            <p:nvPr/>
          </p:nvSpPr>
          <p:spPr>
            <a:xfrm>
              <a:off x="5962471" y="3474859"/>
              <a:ext cx="873543" cy="21815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/>
                <a:t> Memory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E419D784-B15B-9B3A-A045-DA9C75ACB94B}"/>
                </a:ext>
              </a:extLst>
            </p:cNvPr>
            <p:cNvSpPr txBox="1"/>
            <p:nvPr/>
          </p:nvSpPr>
          <p:spPr>
            <a:xfrm>
              <a:off x="4997694" y="2738324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</a:t>
              </a:r>
              <a:r>
                <a:rPr lang="en-US" sz="1100">
                  <a:cs typeface="Calibri"/>
                </a:rPr>
                <a:t>.</a:t>
              </a:r>
              <a:endParaRPr lang="en-US" sz="1100">
                <a:ea typeface="Calibri"/>
                <a:cs typeface="Calibri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3E10B54C-0C34-4ECE-19C9-A705440C5A3B}"/>
                </a:ext>
              </a:extLst>
            </p:cNvPr>
            <p:cNvSpPr txBox="1"/>
            <p:nvPr/>
          </p:nvSpPr>
          <p:spPr>
            <a:xfrm>
              <a:off x="4974547" y="3124778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Core</a:t>
              </a:r>
              <a:endParaRPr lang="en-US" sz="140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AFDD44-3A92-6FAB-8C76-12EDBA6A54E4}"/>
                </a:ext>
              </a:extLst>
            </p:cNvPr>
            <p:cNvSpPr/>
            <p:nvPr/>
          </p:nvSpPr>
          <p:spPr>
            <a:xfrm>
              <a:off x="4930277" y="2707468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C03AC9CF-ABA8-7BC2-0DB2-900A8479C0C1}"/>
                </a:ext>
              </a:extLst>
            </p:cNvPr>
            <p:cNvSpPr txBox="1"/>
            <p:nvPr/>
          </p:nvSpPr>
          <p:spPr>
            <a:xfrm>
              <a:off x="6129833" y="2722853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App.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B4B4B08-E478-37DF-E73D-7C6AF786A7A1}"/>
                </a:ext>
              </a:extLst>
            </p:cNvPr>
            <p:cNvSpPr/>
            <p:nvPr/>
          </p:nvSpPr>
          <p:spPr>
            <a:xfrm>
              <a:off x="6054188" y="2691997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45FBAB03-F8D7-9B27-FC17-D5B02A8D4DC2}"/>
                </a:ext>
              </a:extLst>
            </p:cNvPr>
            <p:cNvSpPr txBox="1"/>
            <p:nvPr/>
          </p:nvSpPr>
          <p:spPr>
            <a:xfrm>
              <a:off x="7206429" y="2715805"/>
              <a:ext cx="667827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App.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6A54094-D054-2309-5B82-0305C9214E5E}"/>
                </a:ext>
              </a:extLst>
            </p:cNvPr>
            <p:cNvSpPr/>
            <p:nvPr/>
          </p:nvSpPr>
          <p:spPr>
            <a:xfrm>
              <a:off x="7155470" y="2691996"/>
              <a:ext cx="510890" cy="23556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6B02DE-1A46-D868-518A-144667FB79E3}"/>
                </a:ext>
              </a:extLst>
            </p:cNvPr>
            <p:cNvSpPr/>
            <p:nvPr/>
          </p:nvSpPr>
          <p:spPr>
            <a:xfrm>
              <a:off x="6048846" y="3090703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7874058-F82A-4761-4355-692D904215DB}"/>
                </a:ext>
              </a:extLst>
            </p:cNvPr>
            <p:cNvSpPr txBox="1"/>
            <p:nvPr/>
          </p:nvSpPr>
          <p:spPr>
            <a:xfrm>
              <a:off x="6131905" y="3095865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 Acc.</a:t>
              </a:r>
              <a:endParaRPr lang="en-US" sz="14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4E5858-9B56-B354-6E93-29EA9C069C9D}"/>
                </a:ext>
              </a:extLst>
            </p:cNvPr>
            <p:cNvSpPr/>
            <p:nvPr/>
          </p:nvSpPr>
          <p:spPr>
            <a:xfrm>
              <a:off x="7165522" y="3059914"/>
              <a:ext cx="514759" cy="23860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3D08A836-7594-74E0-61B1-BA3E1E6025C0}"/>
                </a:ext>
              </a:extLst>
            </p:cNvPr>
            <p:cNvSpPr txBox="1"/>
            <p:nvPr/>
          </p:nvSpPr>
          <p:spPr>
            <a:xfrm>
              <a:off x="7215665" y="3100308"/>
              <a:ext cx="49849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cs typeface="Calibri"/>
                </a:rPr>
                <a:t>Core</a:t>
              </a:r>
              <a:endParaRPr lang="en-US" sz="1400"/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5A2A78D7-F0E7-D2E6-33A4-4BF29A853008}"/>
                </a:ext>
              </a:extLst>
            </p:cNvPr>
            <p:cNvSpPr txBox="1"/>
            <p:nvPr/>
          </p:nvSpPr>
          <p:spPr>
            <a:xfrm>
              <a:off x="4763251" y="2455398"/>
              <a:ext cx="3109984" cy="20776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cs typeface="Calibri"/>
                </a:rPr>
                <a:t>    </a:t>
              </a:r>
              <a:r>
                <a:rPr lang="en-US" sz="1400">
                  <a:cs typeface="Calibri"/>
                </a:rPr>
                <a:t>Local node              Accelerator            Remote node</a:t>
              </a:r>
              <a:endParaRPr lang="en-US" sz="1400">
                <a:ea typeface="Calibri"/>
                <a:cs typeface="Calibri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1A3FA54-7666-954C-5224-2CBFC8E6C063}"/>
              </a:ext>
            </a:extLst>
          </p:cNvPr>
          <p:cNvSpPr/>
          <p:nvPr/>
        </p:nvSpPr>
        <p:spPr>
          <a:xfrm>
            <a:off x="3178630" y="4191000"/>
            <a:ext cx="6019799" cy="19267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This is what we want!</a:t>
            </a:r>
          </a:p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1) for security</a:t>
            </a:r>
          </a:p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And, also</a:t>
            </a:r>
          </a:p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2)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013992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2974E-B983-9C6D-364C-44B1F855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Light"/>
              </a:rPr>
              <a:t>Promising research directions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EE38A-2308-AF81-1434-7ACA42594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Proxima Nova"/>
              </a:rPr>
              <a:t>New hardware primitives</a:t>
            </a:r>
            <a:endParaRPr lang="en-US"/>
          </a:p>
          <a:p>
            <a:pPr lvl="1"/>
            <a:endParaRPr lang="en-US"/>
          </a:p>
          <a:p>
            <a:pPr lvl="1"/>
            <a:endParaRPr lang="en-US">
              <a:latin typeface="Proxima Nova"/>
            </a:endParaRPr>
          </a:p>
          <a:p>
            <a:r>
              <a:rPr lang="en-US">
                <a:latin typeface="Proxima Nova"/>
              </a:rPr>
              <a:t>Horizontal privilege levels</a:t>
            </a:r>
            <a:endParaRPr lang="en-US"/>
          </a:p>
          <a:p>
            <a:pPr lvl="1"/>
            <a:endParaRPr lang="en-US">
              <a:latin typeface="Proxima Nova"/>
            </a:endParaRPr>
          </a:p>
          <a:p>
            <a:pPr lvl="1"/>
            <a:endParaRPr lang="en-US">
              <a:latin typeface="Proxima Nova"/>
            </a:endParaRPr>
          </a:p>
          <a:p>
            <a:r>
              <a:rPr lang="en-US">
                <a:latin typeface="Proxima Nova"/>
              </a:rPr>
              <a:t>Data centric enclaves</a:t>
            </a:r>
            <a:endParaRPr lang="en-US"/>
          </a:p>
          <a:p>
            <a:pPr>
              <a:buNone/>
            </a:pPr>
            <a:r>
              <a:rPr lang="en-US">
                <a:latin typeface="Proxima Nova"/>
              </a:rPr>
              <a:t>  </a:t>
            </a:r>
            <a:endParaRPr lang="en-US"/>
          </a:p>
          <a:p>
            <a:pPr>
              <a:buNone/>
            </a:pPr>
            <a:r>
              <a:rPr lang="en-US">
                <a:latin typeface="Proxima Nova"/>
              </a:rPr>
              <a:t> Capability based enclaves</a:t>
            </a:r>
            <a:endParaRPr lang="en-US"/>
          </a:p>
          <a:p>
            <a:pPr>
              <a:buNone/>
            </a:pPr>
            <a:endParaRPr lang="en-US">
              <a:latin typeface="Proxima Nova"/>
            </a:endParaRPr>
          </a:p>
          <a:p>
            <a:pPr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EBADA4-02EA-B279-78B9-162512CDE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588" y="1242239"/>
            <a:ext cx="1133755" cy="842376"/>
          </a:xfrm>
          <a:prstGeom prst="rect">
            <a:avLst/>
          </a:prstGeom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3499EB55-74EE-4262-EF40-0F6B76C2C383}"/>
              </a:ext>
            </a:extLst>
          </p:cNvPr>
          <p:cNvSpPr/>
          <p:nvPr/>
        </p:nvSpPr>
        <p:spPr>
          <a:xfrm>
            <a:off x="5368181" y="2773026"/>
            <a:ext cx="1219200" cy="2612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D5298E0-62B6-AEAA-306F-9E51223F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3864428"/>
            <a:ext cx="674915" cy="674915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23FA6245-C96C-3189-A47B-4A82574400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3" t="27329" r="6250" b="23602"/>
          <a:stretch/>
        </p:blipFill>
        <p:spPr>
          <a:xfrm>
            <a:off x="5215124" y="4827301"/>
            <a:ext cx="1378801" cy="7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D329-B3F7-8513-DF93-7258FD33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Ligh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6985-7FE2-5CE7-F7A1-5971718A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211"/>
            <a:ext cx="10523707" cy="4618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>
                <a:latin typeface="Proxima Nova"/>
              </a:rPr>
              <a:t>We analyze existing trusted execution environments (TEEs)</a:t>
            </a:r>
            <a:endParaRPr lang="en-US" sz="2400"/>
          </a:p>
          <a:p>
            <a:pPr marL="457200" indent="-457200"/>
            <a:r>
              <a:rPr lang="en-US" sz="2000">
                <a:latin typeface="Proxima Nova"/>
              </a:rPr>
              <a:t>to categorize them based on their characteristics</a:t>
            </a:r>
            <a:endParaRPr lang="en-US" sz="2000"/>
          </a:p>
          <a:p>
            <a:pPr marL="457200" indent="-457200"/>
            <a:r>
              <a:rPr lang="en-US" sz="2000">
                <a:latin typeface="Proxima Nova"/>
              </a:rPr>
              <a:t>to find out the underlying principles current TEEs rely on</a:t>
            </a:r>
            <a:endParaRPr lang="en-US" sz="2000"/>
          </a:p>
          <a:p>
            <a:pPr>
              <a:buNone/>
            </a:pPr>
            <a:r>
              <a:rPr lang="en-US" sz="2000">
                <a:latin typeface="Proxima Nova"/>
              </a:rPr>
              <a:t>      </a:t>
            </a:r>
            <a:r>
              <a:rPr lang="en-US" sz="2000" b="1">
                <a:latin typeface="Proxima Nova"/>
              </a:rPr>
              <a:t>to find out if the existing TEEs are a good fit for HPC style systems</a:t>
            </a:r>
          </a:p>
          <a:p>
            <a:pPr>
              <a:buNone/>
            </a:pPr>
            <a:endParaRPr lang="en-US" sz="2400">
              <a:latin typeface="Proxima Nova"/>
            </a:endParaRPr>
          </a:p>
          <a:p>
            <a:pPr>
              <a:buNone/>
            </a:pPr>
            <a:r>
              <a:rPr lang="en-US" sz="2400">
                <a:latin typeface="Proxima Nova"/>
              </a:rPr>
              <a:t>Current TEEs are not a good fit for HPC</a:t>
            </a:r>
          </a:p>
          <a:p>
            <a:pPr marL="457200" indent="-457200"/>
            <a:r>
              <a:rPr lang="en-US" sz="2000">
                <a:latin typeface="Proxima Nova"/>
              </a:rPr>
              <a:t>large application modifications or large TCB</a:t>
            </a:r>
            <a:endParaRPr lang="en-US" sz="2000"/>
          </a:p>
          <a:p>
            <a:pPr marL="457200" indent="-457200"/>
            <a:r>
              <a:rPr lang="en-US" sz="2000">
                <a:latin typeface="Proxima Nova"/>
              </a:rPr>
              <a:t>focus on core-level execution</a:t>
            </a:r>
          </a:p>
          <a:p>
            <a:pPr marL="457200" indent="-457200"/>
            <a:r>
              <a:rPr lang="en-US" sz="2000">
                <a:latin typeface="Proxima Nova"/>
              </a:rPr>
              <a:t>inconsideration of side channels</a:t>
            </a:r>
          </a:p>
          <a:p>
            <a:pPr marL="457200" indent="-457200"/>
            <a:endParaRPr lang="en-US" sz="2000">
              <a:latin typeface="Proxima Nova"/>
            </a:endParaRPr>
          </a:p>
          <a:p>
            <a:pPr>
              <a:buNone/>
            </a:pPr>
            <a:r>
              <a:rPr lang="en-US" sz="2400">
                <a:latin typeface="Proxima Nova"/>
              </a:rPr>
              <a:t>We present a few research directions to build HPC-focused TEEs</a:t>
            </a:r>
          </a:p>
        </p:txBody>
      </p:sp>
    </p:spTree>
    <p:extLst>
      <p:ext uri="{BB962C8B-B14F-4D97-AF65-F5344CB8AC3E}">
        <p14:creationId xmlns:p14="http://schemas.microsoft.com/office/powerpoint/2010/main" val="2543098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D22E-61A3-44B8-94AE-613532F0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 Light"/>
              </a:rPr>
              <a:t>Acknowledgment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7F9A1-C0A6-32B4-FE97-4BA567C91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752"/>
            <a:ext cx="10515600" cy="4822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latin typeface="Proxima Nova"/>
              </a:rPr>
              <a:t>We acknowledge the support of the following entities </a:t>
            </a:r>
          </a:p>
          <a:p>
            <a:pPr marL="457200" indent="-457200">
              <a:buFont typeface="Arial" panose="02000506030000020004" pitchFamily="50" charset="0"/>
              <a:buChar char="•"/>
            </a:pPr>
            <a:endParaRPr lang="en-US" dirty="0">
              <a:latin typeface="Proxima Nova"/>
            </a:endParaRPr>
          </a:p>
          <a:p>
            <a:pPr lvl="1" indent="0">
              <a:buNone/>
            </a:pPr>
            <a:r>
              <a:rPr lang="en-US" sz="2000" dirty="0">
                <a:latin typeface="Proxima Nova"/>
              </a:rPr>
              <a:t>Director, Office of Science, Office of Advanced Scientific Computing Research, of the U.S. DOE under Contract No. DE-AC02-05CH11231.</a:t>
            </a:r>
            <a:endParaRPr lang="en-US" sz="2000" dirty="0"/>
          </a:p>
          <a:p>
            <a:pPr marL="342900" indent="-342900">
              <a:buFont typeface="Arial" panose="02000506030000020004" pitchFamily="50" charset="0"/>
              <a:buChar char="•"/>
            </a:pPr>
            <a:endParaRPr lang="en-US" sz="2400" dirty="0">
              <a:latin typeface="Proxima Nova"/>
            </a:endParaRPr>
          </a:p>
          <a:p>
            <a:pPr lvl="1" indent="0">
              <a:buNone/>
            </a:pPr>
            <a:r>
              <a:rPr lang="en-US" sz="2000" dirty="0">
                <a:latin typeface="Proxima Nova"/>
              </a:rPr>
              <a:t>National Science Foundation under Grant No. CNS1925724. </a:t>
            </a:r>
            <a:endParaRPr lang="en-US" sz="2000"/>
          </a:p>
          <a:p>
            <a:pPr lvl="1" indent="0">
              <a:buNone/>
            </a:pPr>
            <a:endParaRPr lang="en-US" sz="2000" dirty="0"/>
          </a:p>
          <a:p>
            <a:pPr lvl="1" indent="0">
              <a:buNone/>
            </a:pPr>
            <a:endParaRPr lang="en-US" sz="2000" dirty="0">
              <a:latin typeface="Proxima Nova"/>
            </a:endParaRPr>
          </a:p>
          <a:p>
            <a:pPr lvl="1" indent="0">
              <a:buNone/>
            </a:pPr>
            <a:r>
              <a:rPr lang="en-US" sz="2000" dirty="0">
                <a:latin typeface="Proxima Nova"/>
              </a:rPr>
              <a:t>Anonymous reviewers for their valuable feedback.</a:t>
            </a:r>
          </a:p>
        </p:txBody>
      </p:sp>
    </p:spTree>
    <p:extLst>
      <p:ext uri="{BB962C8B-B14F-4D97-AF65-F5344CB8AC3E}">
        <p14:creationId xmlns:p14="http://schemas.microsoft.com/office/powerpoint/2010/main" val="341172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08AC-EC69-08C8-FE5C-924A1CD2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Light"/>
              </a:rPr>
              <a:t>Thanks for listening!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28A35-83C1-9910-C269-D3A27C82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5881"/>
            <a:ext cx="10212888" cy="4176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400">
                <a:latin typeface="Proxima Nova"/>
              </a:rPr>
              <a:t>Questions?</a:t>
            </a:r>
            <a:endParaRPr lang="en-US" sz="3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58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A377-6BB8-6B7D-AA54-0B4803742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074" y="627612"/>
            <a:ext cx="11752985" cy="141778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err="1">
                <a:latin typeface="Proxima Nova"/>
                <a:cs typeface="Calibri Light"/>
              </a:rPr>
              <a:t>SoK</a:t>
            </a:r>
            <a:r>
              <a:rPr lang="en-US" sz="4800">
                <a:latin typeface="Proxima Nova"/>
                <a:cs typeface="Calibri Light"/>
              </a:rPr>
              <a:t>: Limitations of Confidential Computing via TEEs for High-Performance Compute Systems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790E6-2AD3-B53C-702F-8C75038FF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100" y="3427474"/>
            <a:ext cx="1152896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>
                <a:latin typeface="Proxima Nova"/>
              </a:rPr>
              <a:t>Ayaz Akram (yazakram@ucdavis.edu), </a:t>
            </a:r>
            <a:endParaRPr lang="en-US">
              <a:latin typeface="Calibri"/>
              <a:cs typeface="Calibri"/>
            </a:endParaRPr>
          </a:p>
          <a:p>
            <a:pPr algn="l"/>
            <a:r>
              <a:rPr lang="en-US" sz="4000">
                <a:latin typeface="Proxima Nova"/>
              </a:rPr>
              <a:t>Venkatesh Akella, Sean Peisert, </a:t>
            </a:r>
            <a:r>
              <a:rPr lang="en-US" sz="4000">
                <a:latin typeface="Calibri"/>
                <a:cs typeface="Calibri"/>
              </a:rPr>
              <a:t>Jason Lowe-Power</a:t>
            </a:r>
            <a:endParaRPr lang="en-US">
              <a:latin typeface="Calibri"/>
              <a:cs typeface="Calibri"/>
            </a:endParaRPr>
          </a:p>
          <a:p>
            <a:pPr algn="l"/>
            <a:endParaRPr lang="en-US" sz="4000"/>
          </a:p>
        </p:txBody>
      </p:sp>
      <p:pic>
        <p:nvPicPr>
          <p:cNvPr id="6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69AB86FC-4132-7F33-1310-7909889D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808" y="5345714"/>
            <a:ext cx="1686049" cy="12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5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47A7-9DA6-B861-47A3-01031B68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 Light"/>
              </a:rPr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3600B-9291-AC87-93A8-6A13D9F7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564"/>
            <a:ext cx="10597978" cy="4822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 dirty="0">
                <a:latin typeface="Proxima Nova"/>
              </a:rPr>
              <a:t>What is confidential computing and secure HPC?</a:t>
            </a:r>
          </a:p>
          <a:p>
            <a:endParaRPr lang="en-US" sz="2600" dirty="0"/>
          </a:p>
          <a:p>
            <a:r>
              <a:rPr lang="en-US" sz="2600" dirty="0">
                <a:latin typeface="Proxima Nova"/>
              </a:rPr>
              <a:t>Requirements of an HPC-centric trusted execution environment?</a:t>
            </a:r>
            <a:endParaRPr lang="en-US" sz="2600"/>
          </a:p>
          <a:p>
            <a:endParaRPr lang="en-US" sz="2600" dirty="0"/>
          </a:p>
          <a:p>
            <a:r>
              <a:rPr lang="en-US" sz="2600" dirty="0">
                <a:latin typeface="Proxima Nova"/>
              </a:rPr>
              <a:t>Do existing TEEs work for HPC?</a:t>
            </a:r>
          </a:p>
          <a:p>
            <a:endParaRPr lang="en-US" sz="2600" dirty="0"/>
          </a:p>
          <a:p>
            <a:r>
              <a:rPr lang="en-US" sz="2600" dirty="0">
                <a:latin typeface="Proxima Nova"/>
              </a:rPr>
              <a:t>Way forward?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1792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D329-B3F7-8513-DF93-7258FD33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Light"/>
              </a:rPr>
              <a:t>What is Confidential Computing?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6985-7FE2-5CE7-F7A1-5971718A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211"/>
            <a:ext cx="6291518" cy="4618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latin typeface="Proxima Nova"/>
              </a:rPr>
              <a:t>Confidential computing enables protection of "data in use"</a:t>
            </a:r>
            <a:endParaRPr lang="en-US"/>
          </a:p>
          <a:p>
            <a:pPr marL="457200" indent="-457200"/>
            <a:r>
              <a:rPr lang="en-US" sz="2400">
                <a:latin typeface="Proxima Nova"/>
              </a:rPr>
              <a:t>mainly enabled by trusted execution environments (TEE)</a:t>
            </a:r>
            <a:endParaRPr lang="en-US" sz="2400"/>
          </a:p>
          <a:p>
            <a:endParaRPr lang="en-US"/>
          </a:p>
          <a:p>
            <a:pPr>
              <a:buNone/>
            </a:pPr>
            <a:r>
              <a:rPr lang="en-US">
                <a:latin typeface="Proxima Nova"/>
              </a:rPr>
              <a:t>TEEs provide </a:t>
            </a:r>
          </a:p>
          <a:p>
            <a:pPr marL="457200" indent="-457200"/>
            <a:r>
              <a:rPr lang="en-US" sz="2400">
                <a:latin typeface="Proxima Nova"/>
              </a:rPr>
              <a:t>hardware-enforced isolation </a:t>
            </a:r>
            <a:endParaRPr lang="en-US" sz="2400"/>
          </a:p>
          <a:p>
            <a:pPr marL="457200" indent="-457200"/>
            <a:r>
              <a:rPr lang="en-US" sz="2400">
                <a:latin typeface="Proxima Nova"/>
              </a:rPr>
              <a:t>cryptographic attestation to verify execution </a:t>
            </a:r>
            <a:endParaRPr lang="en-US" sz="2400"/>
          </a:p>
          <a:p>
            <a:pPr marL="457200" indent="-457200"/>
            <a:r>
              <a:rPr lang="en-US" sz="2400">
                <a:latin typeface="Proxima Nova"/>
              </a:rPr>
              <a:t>no significant usability challenges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2205D-53A5-2415-48AE-920BBD67A812}"/>
              </a:ext>
            </a:extLst>
          </p:cNvPr>
          <p:cNvSpPr/>
          <p:nvPr/>
        </p:nvSpPr>
        <p:spPr>
          <a:xfrm>
            <a:off x="8991765" y="1699339"/>
            <a:ext cx="1239393" cy="1549831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B4837B-184E-7067-EA58-5636E12F526E}"/>
              </a:ext>
            </a:extLst>
          </p:cNvPr>
          <p:cNvSpPr/>
          <p:nvPr/>
        </p:nvSpPr>
        <p:spPr>
          <a:xfrm>
            <a:off x="9045503" y="2692324"/>
            <a:ext cx="1096818" cy="496454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0D927-8778-E623-FE91-386084355327}"/>
              </a:ext>
            </a:extLst>
          </p:cNvPr>
          <p:cNvSpPr/>
          <p:nvPr/>
        </p:nvSpPr>
        <p:spPr>
          <a:xfrm>
            <a:off x="9069694" y="2138142"/>
            <a:ext cx="1096817" cy="230909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FD6555-A0E8-A2C8-9A1E-0311A5469E6F}"/>
              </a:ext>
            </a:extLst>
          </p:cNvPr>
          <p:cNvSpPr/>
          <p:nvPr/>
        </p:nvSpPr>
        <p:spPr>
          <a:xfrm>
            <a:off x="9611779" y="1739000"/>
            <a:ext cx="554731" cy="319423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7ACEC8-F48F-C212-94CA-6ED3E9362ECB}"/>
              </a:ext>
            </a:extLst>
          </p:cNvPr>
          <p:cNvSpPr/>
          <p:nvPr/>
        </p:nvSpPr>
        <p:spPr>
          <a:xfrm>
            <a:off x="9045501" y="1739000"/>
            <a:ext cx="484909" cy="30732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23017E-7D75-BA83-8AAD-7C929ED5E191}"/>
              </a:ext>
            </a:extLst>
          </p:cNvPr>
          <p:cNvSpPr/>
          <p:nvPr/>
        </p:nvSpPr>
        <p:spPr>
          <a:xfrm>
            <a:off x="9137864" y="2934776"/>
            <a:ext cx="334819" cy="1962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AC152A6-3A79-730D-0986-3329E3F53812}"/>
              </a:ext>
            </a:extLst>
          </p:cNvPr>
          <p:cNvSpPr txBox="1"/>
          <p:nvPr/>
        </p:nvSpPr>
        <p:spPr>
          <a:xfrm>
            <a:off x="9650085" y="1704181"/>
            <a:ext cx="72274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Other </a:t>
            </a:r>
            <a:endParaRPr lang="en-US" sz="1000">
              <a:cs typeface="Calibri"/>
            </a:endParaRPr>
          </a:p>
          <a:p>
            <a:r>
              <a:rPr lang="en-US" sz="1000"/>
              <a:t>Apps.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02BA8B4-0D38-C25F-4FC3-347432190B0D}"/>
              </a:ext>
            </a:extLst>
          </p:cNvPr>
          <p:cNvSpPr txBox="1"/>
          <p:nvPr/>
        </p:nvSpPr>
        <p:spPr>
          <a:xfrm>
            <a:off x="8930418" y="2694343"/>
            <a:ext cx="141547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 Physical memory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A39430C3-33F5-50CE-F72A-950287648227}"/>
              </a:ext>
            </a:extLst>
          </p:cNvPr>
          <p:cNvSpPr txBox="1"/>
          <p:nvPr/>
        </p:nvSpPr>
        <p:spPr>
          <a:xfrm>
            <a:off x="9071713" y="1704731"/>
            <a:ext cx="57265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Secure </a:t>
            </a:r>
            <a:endParaRPr lang="en-US" sz="1000">
              <a:cs typeface="Calibri"/>
            </a:endParaRPr>
          </a:p>
          <a:p>
            <a:r>
              <a:rPr lang="en-US" sz="1000"/>
              <a:t>App.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BB8ABD25-39AA-BAC4-B57E-8B0F462CD858}"/>
              </a:ext>
            </a:extLst>
          </p:cNvPr>
          <p:cNvSpPr txBox="1"/>
          <p:nvPr/>
        </p:nvSpPr>
        <p:spPr>
          <a:xfrm>
            <a:off x="9416978" y="2115971"/>
            <a:ext cx="595746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OS</a:t>
            </a:r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223C54-3E80-AC1F-680F-21F7937962DA}"/>
              </a:ext>
            </a:extLst>
          </p:cNvPr>
          <p:cNvSpPr/>
          <p:nvPr/>
        </p:nvSpPr>
        <p:spPr>
          <a:xfrm>
            <a:off x="9668954" y="2923230"/>
            <a:ext cx="334819" cy="196274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016BCC-D2D7-DD33-FD67-94B559D568C9}"/>
              </a:ext>
            </a:extLst>
          </p:cNvPr>
          <p:cNvSpPr/>
          <p:nvPr/>
        </p:nvSpPr>
        <p:spPr>
          <a:xfrm>
            <a:off x="8782715" y="3414990"/>
            <a:ext cx="1938359" cy="1482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>
                <a:solidFill>
                  <a:schemeClr val="tx1"/>
                </a:solidFill>
                <a:cs typeface="Calibri"/>
              </a:rPr>
              <a:t>Zone of trust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D11409-0267-F08A-7E8A-563BCF3A04D2}"/>
              </a:ext>
            </a:extLst>
          </p:cNvPr>
          <p:cNvSpPr/>
          <p:nvPr/>
        </p:nvSpPr>
        <p:spPr>
          <a:xfrm>
            <a:off x="8992719" y="3411437"/>
            <a:ext cx="148443" cy="1467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009B2274-FC9B-0DA9-50D6-45F6BEFAB1EA}"/>
              </a:ext>
            </a:extLst>
          </p:cNvPr>
          <p:cNvSpPr txBox="1"/>
          <p:nvPr/>
        </p:nvSpPr>
        <p:spPr>
          <a:xfrm>
            <a:off x="7762679" y="2717980"/>
            <a:ext cx="1496288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Calibri"/>
              </a:rPr>
              <a:t>data in use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C511A0-2943-CE07-26CB-0FDBEC728268}"/>
              </a:ext>
            </a:extLst>
          </p:cNvPr>
          <p:cNvSpPr/>
          <p:nvPr/>
        </p:nvSpPr>
        <p:spPr>
          <a:xfrm>
            <a:off x="9061994" y="2418532"/>
            <a:ext cx="472811" cy="2105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C8F61F-732F-3576-2C98-30B2AD5CD4A8}"/>
              </a:ext>
            </a:extLst>
          </p:cNvPr>
          <p:cNvSpPr/>
          <p:nvPr/>
        </p:nvSpPr>
        <p:spPr>
          <a:xfrm>
            <a:off x="9703040" y="2418531"/>
            <a:ext cx="436526" cy="210566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C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3E2241-C62A-4112-5E42-22D193F14F7D}"/>
              </a:ext>
            </a:extLst>
          </p:cNvPr>
          <p:cNvCxnSpPr/>
          <p:nvPr/>
        </p:nvCxnSpPr>
        <p:spPr>
          <a:xfrm flipV="1">
            <a:off x="7845631" y="3015343"/>
            <a:ext cx="1339932" cy="15833"/>
          </a:xfrm>
          <a:prstGeom prst="straightConnector1">
            <a:avLst/>
          </a:prstGeom>
          <a:ln w="28575">
            <a:solidFill>
              <a:srgbClr val="0028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4">
            <a:extLst>
              <a:ext uri="{FF2B5EF4-FFF2-40B4-BE49-F238E27FC236}">
                <a16:creationId xmlns:a16="http://schemas.microsoft.com/office/drawing/2014/main" id="{B4F88A49-D368-C467-3E74-6F1EBF2F8DEE}"/>
              </a:ext>
            </a:extLst>
          </p:cNvPr>
          <p:cNvSpPr txBox="1"/>
          <p:nvPr/>
        </p:nvSpPr>
        <p:spPr>
          <a:xfrm>
            <a:off x="7762680" y="1362212"/>
            <a:ext cx="3524988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Calibri"/>
              </a:rPr>
              <a:t>Trusted Execution Environment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48644D-1328-D680-E280-8D6254B6C46C}"/>
              </a:ext>
            </a:extLst>
          </p:cNvPr>
          <p:cNvSpPr/>
          <p:nvPr/>
        </p:nvSpPr>
        <p:spPr>
          <a:xfrm>
            <a:off x="7279739" y="4499937"/>
            <a:ext cx="3179029" cy="1856609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BFFBC516-77D0-AF5F-E38E-82B664BEE582}"/>
              </a:ext>
            </a:extLst>
          </p:cNvPr>
          <p:cNvSpPr txBox="1"/>
          <p:nvPr/>
        </p:nvSpPr>
        <p:spPr>
          <a:xfrm>
            <a:off x="7723095" y="4103434"/>
            <a:ext cx="198119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Calibri"/>
              </a:rPr>
              <a:t>Examples of TEEs</a:t>
            </a:r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F1BAB966-1E10-3477-5135-F35026D1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449" y="5862142"/>
            <a:ext cx="1234168" cy="388546"/>
          </a:xfrm>
          <a:prstGeom prst="rect">
            <a:avLst/>
          </a:prstGeom>
        </p:spPr>
      </p:pic>
      <p:pic>
        <p:nvPicPr>
          <p:cNvPr id="28" name="Picture 28" descr="Icon&#10;&#10;Description automatically generated">
            <a:extLst>
              <a:ext uri="{FF2B5EF4-FFF2-40B4-BE49-F238E27FC236}">
                <a16:creationId xmlns:a16="http://schemas.microsoft.com/office/drawing/2014/main" id="{3C6C3C40-613F-C334-D29D-F26CC6412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664" y="4578866"/>
            <a:ext cx="888671" cy="906607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5A6D044A-8C37-E879-8587-16DC0058C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478" y="4580905"/>
            <a:ext cx="971798" cy="961903"/>
          </a:xfrm>
          <a:prstGeom prst="rect">
            <a:avLst/>
          </a:prstGeom>
        </p:spPr>
      </p:pic>
      <p:pic>
        <p:nvPicPr>
          <p:cNvPr id="30" name="Picture 30" descr="Icon&#10;&#10;Description automatically generated">
            <a:extLst>
              <a:ext uri="{FF2B5EF4-FFF2-40B4-BE49-F238E27FC236}">
                <a16:creationId xmlns:a16="http://schemas.microsoft.com/office/drawing/2014/main" id="{57FA7ABA-093E-3EDA-6FAA-3F92B14FB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2213" y="5542250"/>
            <a:ext cx="564326" cy="573109"/>
          </a:xfrm>
          <a:prstGeom prst="rect">
            <a:avLst/>
          </a:prstGeom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F3BA6516-E418-A608-CB04-19F0E01B007A}"/>
              </a:ext>
            </a:extLst>
          </p:cNvPr>
          <p:cNvSpPr txBox="1"/>
          <p:nvPr/>
        </p:nvSpPr>
        <p:spPr>
          <a:xfrm>
            <a:off x="9149320" y="6063731"/>
            <a:ext cx="1209304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>
                <a:solidFill>
                  <a:schemeClr val="tx2">
                    <a:lumMod val="75000"/>
                    <a:lumOff val="25000"/>
                  </a:schemeClr>
                </a:solidFill>
              </a:rPr>
              <a:t>KeyStone</a:t>
            </a:r>
            <a:endParaRPr lang="en-US" sz="1600" b="1">
              <a:solidFill>
                <a:schemeClr val="tx2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49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>
            <a:extLst>
              <a:ext uri="{FF2B5EF4-FFF2-40B4-BE49-F238E27FC236}">
                <a16:creationId xmlns:a16="http://schemas.microsoft.com/office/drawing/2014/main" id="{26F14744-1069-FC17-9C95-5EBD002E5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38" y="3989071"/>
            <a:ext cx="5215812" cy="2042794"/>
          </a:xfrm>
          <a:prstGeom prst="snip2DiagRect">
            <a:avLst>
              <a:gd name="adj1" fmla="val 33343"/>
              <a:gd name="adj2" fmla="val 22148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1D329-B3F7-8513-DF93-7258FD33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Secure HPC?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6985-7FE2-5CE7-F7A1-5971718A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211"/>
            <a:ext cx="4965441" cy="46187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Proxima Nova"/>
              </a:rPr>
              <a:t>Lots of sensitive data</a:t>
            </a:r>
          </a:p>
          <a:p>
            <a:pPr lvl="1"/>
            <a:r>
              <a:rPr lang="en-US" dirty="0">
                <a:latin typeface="Proxima Nova"/>
              </a:rPr>
              <a:t>Health data</a:t>
            </a:r>
            <a:br>
              <a:rPr lang="en-US" dirty="0"/>
            </a:br>
            <a:r>
              <a:rPr lang="en-US" dirty="0">
                <a:latin typeface="Proxima Nova"/>
              </a:rPr>
              <a:t>Personally identifiable information</a:t>
            </a:r>
            <a:br>
              <a:rPr lang="en-US" dirty="0"/>
            </a:br>
            <a:r>
              <a:rPr lang="en-US" dirty="0">
                <a:latin typeface="Proxima Nova"/>
              </a:rPr>
              <a:t>Proprietary data</a:t>
            </a:r>
          </a:p>
          <a:p>
            <a:endParaRPr lang="en-US"/>
          </a:p>
          <a:p>
            <a:pPr>
              <a:buNone/>
            </a:pPr>
            <a:r>
              <a:rPr lang="en-US" dirty="0">
                <a:latin typeface="Proxima Nova"/>
              </a:rPr>
              <a:t>Want to give easy access to scientists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latin typeface="Proxima Nova"/>
              </a:rPr>
              <a:t>Need high performance compute without trusting platform provider</a:t>
            </a:r>
            <a:r>
              <a:rPr lang="en-US" baseline="30000" dirty="0">
                <a:latin typeface="Proxima Nova"/>
              </a:rPr>
              <a:t>1</a:t>
            </a:r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7036E-942F-423E-0D7E-118C5ED8F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745" y="857271"/>
            <a:ext cx="3598636" cy="1814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815B8-F0EF-2D4C-B335-CCC1FA5F6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206" y="1639459"/>
            <a:ext cx="2132797" cy="2297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987A2-736E-75C6-CB62-23BADE68771C}"/>
              </a:ext>
            </a:extLst>
          </p:cNvPr>
          <p:cNvSpPr txBox="1"/>
          <p:nvPr/>
        </p:nvSpPr>
        <p:spPr>
          <a:xfrm>
            <a:off x="642551" y="6531061"/>
            <a:ext cx="913684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aseline="30000" dirty="0">
                <a:cs typeface="Calibri"/>
              </a:rPr>
              <a:t> 1</a:t>
            </a:r>
            <a:r>
              <a:rPr lang="en-US" sz="1400" dirty="0">
                <a:cs typeface="Calibri"/>
              </a:rPr>
              <a:t> Sean </a:t>
            </a:r>
            <a:r>
              <a:rPr lang="en-US" sz="1400" dirty="0" err="1">
                <a:cs typeface="Calibri"/>
              </a:rPr>
              <a:t>Peisert</a:t>
            </a:r>
            <a:r>
              <a:rPr lang="en-US" sz="1400" dirty="0">
                <a:cs typeface="Calibri"/>
              </a:rPr>
              <a:t>, "Security in high-performance computing environments", CACM, 2017.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917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AAD8-2B6C-037B-6465-AE55364A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Simplified threat model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247B185-858B-544C-202A-145634728C11}"/>
              </a:ext>
            </a:extLst>
          </p:cNvPr>
          <p:cNvSpPr/>
          <p:nvPr/>
        </p:nvSpPr>
        <p:spPr>
          <a:xfrm>
            <a:off x="1679302" y="2384193"/>
            <a:ext cx="1948038" cy="2986332"/>
          </a:xfrm>
          <a:custGeom>
            <a:avLst/>
            <a:gdLst>
              <a:gd name="connsiteX0" fmla="*/ 0 w 1948038"/>
              <a:gd name="connsiteY0" fmla="*/ 0 h 2986332"/>
              <a:gd name="connsiteX1" fmla="*/ 1948038 w 1948038"/>
              <a:gd name="connsiteY1" fmla="*/ 0 h 2986332"/>
              <a:gd name="connsiteX2" fmla="*/ 1948038 w 1948038"/>
              <a:gd name="connsiteY2" fmla="*/ 2986332 h 2986332"/>
              <a:gd name="connsiteX3" fmla="*/ 0 w 1948038"/>
              <a:gd name="connsiteY3" fmla="*/ 2986332 h 29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038" h="2986332">
                <a:moveTo>
                  <a:pt x="0" y="0"/>
                </a:moveTo>
                <a:lnTo>
                  <a:pt x="1948038" y="0"/>
                </a:lnTo>
                <a:lnTo>
                  <a:pt x="1948038" y="2986332"/>
                </a:lnTo>
                <a:lnTo>
                  <a:pt x="0" y="2986332"/>
                </a:lnTo>
                <a:close/>
              </a:path>
            </a:pathLst>
          </a:custGeom>
          <a:solidFill>
            <a:srgbClr val="BABABA"/>
          </a:solidFill>
          <a:ln w="2842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aphic 68">
            <a:extLst>
              <a:ext uri="{FF2B5EF4-FFF2-40B4-BE49-F238E27FC236}">
                <a16:creationId xmlns:a16="http://schemas.microsoft.com/office/drawing/2014/main" id="{B62DF27D-8DFC-BEF2-0BAE-1F1F113D4037}"/>
              </a:ext>
            </a:extLst>
          </p:cNvPr>
          <p:cNvGrpSpPr/>
          <p:nvPr/>
        </p:nvGrpSpPr>
        <p:grpSpPr>
          <a:xfrm>
            <a:off x="1766889" y="2772104"/>
            <a:ext cx="1750774" cy="750330"/>
            <a:chOff x="2260553" y="1985219"/>
            <a:chExt cx="1750774" cy="75033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74B97E7-DB0F-E4B4-66FE-9661AB7ED72D}"/>
                </a:ext>
              </a:extLst>
            </p:cNvPr>
            <p:cNvSpPr/>
            <p:nvPr/>
          </p:nvSpPr>
          <p:spPr>
            <a:xfrm>
              <a:off x="2260553" y="1985219"/>
              <a:ext cx="1750774" cy="750330"/>
            </a:xfrm>
            <a:custGeom>
              <a:avLst/>
              <a:gdLst>
                <a:gd name="connsiteX0" fmla="*/ 67 w 1750774"/>
                <a:gd name="connsiteY0" fmla="*/ -17 h 750330"/>
                <a:gd name="connsiteX1" fmla="*/ 1750841 w 1750774"/>
                <a:gd name="connsiteY1" fmla="*/ -17 h 750330"/>
                <a:gd name="connsiteX2" fmla="*/ 1750841 w 1750774"/>
                <a:gd name="connsiteY2" fmla="*/ 750313 h 750330"/>
                <a:gd name="connsiteX3" fmla="*/ 67 w 1750774"/>
                <a:gd name="connsiteY3" fmla="*/ 750313 h 75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774" h="750330">
                  <a:moveTo>
                    <a:pt x="67" y="-17"/>
                  </a:moveTo>
                  <a:lnTo>
                    <a:pt x="1750841" y="-17"/>
                  </a:lnTo>
                  <a:lnTo>
                    <a:pt x="1750841" y="750313"/>
                  </a:lnTo>
                  <a:lnTo>
                    <a:pt x="67" y="750313"/>
                  </a:lnTo>
                  <a:close/>
                </a:path>
              </a:pathLst>
            </a:custGeom>
            <a:solidFill>
              <a:srgbClr val="FFFFFF"/>
            </a:solidFill>
            <a:ln w="29136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43320F-2C9B-66FD-7687-9489FAD856E9}"/>
                </a:ext>
              </a:extLst>
            </p:cNvPr>
            <p:cNvSpPr txBox="1"/>
            <p:nvPr/>
          </p:nvSpPr>
          <p:spPr>
            <a:xfrm>
              <a:off x="2754039" y="1969069"/>
              <a:ext cx="761875" cy="42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54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30037C-EF2A-2E47-B351-1D6DD988EAA5}"/>
                </a:ext>
              </a:extLst>
            </p:cNvPr>
            <p:cNvSpPr txBox="1"/>
            <p:nvPr/>
          </p:nvSpPr>
          <p:spPr>
            <a:xfrm>
              <a:off x="2505898" y="2297335"/>
              <a:ext cx="1258156" cy="42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54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provider</a:t>
              </a: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E30355-934D-A2D5-779A-C6851DB8CBD0}"/>
              </a:ext>
            </a:extLst>
          </p:cNvPr>
          <p:cNvSpPr/>
          <p:nvPr/>
        </p:nvSpPr>
        <p:spPr>
          <a:xfrm>
            <a:off x="1606743" y="4492574"/>
            <a:ext cx="4182217" cy="1368986"/>
          </a:xfrm>
          <a:custGeom>
            <a:avLst/>
            <a:gdLst>
              <a:gd name="connsiteX0" fmla="*/ 0 w 4182217"/>
              <a:gd name="connsiteY0" fmla="*/ 0 h 1368986"/>
              <a:gd name="connsiteX1" fmla="*/ 4182218 w 4182217"/>
              <a:gd name="connsiteY1" fmla="*/ 0 h 1368986"/>
              <a:gd name="connsiteX2" fmla="*/ 4182218 w 4182217"/>
              <a:gd name="connsiteY2" fmla="*/ 1368986 h 1368986"/>
              <a:gd name="connsiteX3" fmla="*/ 0 w 4182217"/>
              <a:gd name="connsiteY3" fmla="*/ 1368986 h 136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2217" h="1368986">
                <a:moveTo>
                  <a:pt x="0" y="0"/>
                </a:moveTo>
                <a:lnTo>
                  <a:pt x="4182218" y="0"/>
                </a:lnTo>
                <a:lnTo>
                  <a:pt x="4182218" y="1368986"/>
                </a:lnTo>
                <a:lnTo>
                  <a:pt x="0" y="1368986"/>
                </a:lnTo>
                <a:close/>
              </a:path>
            </a:pathLst>
          </a:custGeom>
          <a:noFill/>
          <a:ln w="32067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aphic 68">
            <a:extLst>
              <a:ext uri="{FF2B5EF4-FFF2-40B4-BE49-F238E27FC236}">
                <a16:creationId xmlns:a16="http://schemas.microsoft.com/office/drawing/2014/main" id="{3F35F4C5-374B-B415-592D-F46525E532A8}"/>
              </a:ext>
            </a:extLst>
          </p:cNvPr>
          <p:cNvGrpSpPr/>
          <p:nvPr/>
        </p:nvGrpSpPr>
        <p:grpSpPr>
          <a:xfrm>
            <a:off x="1755835" y="4574340"/>
            <a:ext cx="1750774" cy="750330"/>
            <a:chOff x="2249499" y="3787455"/>
            <a:chExt cx="1750774" cy="75033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41D5D1-CDE0-AA0C-E3B5-C143E11EFA43}"/>
                </a:ext>
              </a:extLst>
            </p:cNvPr>
            <p:cNvSpPr/>
            <p:nvPr/>
          </p:nvSpPr>
          <p:spPr>
            <a:xfrm>
              <a:off x="2249499" y="3787455"/>
              <a:ext cx="1750774" cy="750330"/>
            </a:xfrm>
            <a:custGeom>
              <a:avLst/>
              <a:gdLst>
                <a:gd name="connsiteX0" fmla="*/ 67 w 1750774"/>
                <a:gd name="connsiteY0" fmla="*/ 65 h 750330"/>
                <a:gd name="connsiteX1" fmla="*/ 1750841 w 1750774"/>
                <a:gd name="connsiteY1" fmla="*/ 65 h 750330"/>
                <a:gd name="connsiteX2" fmla="*/ 1750841 w 1750774"/>
                <a:gd name="connsiteY2" fmla="*/ 750396 h 750330"/>
                <a:gd name="connsiteX3" fmla="*/ 67 w 1750774"/>
                <a:gd name="connsiteY3" fmla="*/ 750396 h 75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774" h="750330">
                  <a:moveTo>
                    <a:pt x="67" y="65"/>
                  </a:moveTo>
                  <a:lnTo>
                    <a:pt x="1750841" y="65"/>
                  </a:lnTo>
                  <a:lnTo>
                    <a:pt x="1750841" y="750396"/>
                  </a:lnTo>
                  <a:lnTo>
                    <a:pt x="67" y="750396"/>
                  </a:lnTo>
                  <a:close/>
                </a:path>
              </a:pathLst>
            </a:custGeom>
            <a:solidFill>
              <a:srgbClr val="FFFFFF"/>
            </a:solidFill>
            <a:ln w="29136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C5EA7D-8149-7800-715B-3B439AAD4AB4}"/>
                </a:ext>
              </a:extLst>
            </p:cNvPr>
            <p:cNvSpPr txBox="1"/>
            <p:nvPr/>
          </p:nvSpPr>
          <p:spPr>
            <a:xfrm>
              <a:off x="2742985" y="3796690"/>
              <a:ext cx="761875" cy="42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54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Data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D858EE-D06F-C147-229D-B875F08CF72E}"/>
                </a:ext>
              </a:extLst>
            </p:cNvPr>
            <p:cNvSpPr txBox="1"/>
            <p:nvPr/>
          </p:nvSpPr>
          <p:spPr>
            <a:xfrm>
              <a:off x="2453487" y="4124964"/>
              <a:ext cx="1340870" cy="42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54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scientist</a:t>
              </a:r>
            </a:p>
          </p:txBody>
        </p:sp>
      </p:grpSp>
      <p:grpSp>
        <p:nvGrpSpPr>
          <p:cNvPr id="14" name="Graphic 68">
            <a:extLst>
              <a:ext uri="{FF2B5EF4-FFF2-40B4-BE49-F238E27FC236}">
                <a16:creationId xmlns:a16="http://schemas.microsoft.com/office/drawing/2014/main" id="{EC5AD7FE-1399-B769-42D1-470FCF5ACEFC}"/>
              </a:ext>
            </a:extLst>
          </p:cNvPr>
          <p:cNvGrpSpPr/>
          <p:nvPr/>
        </p:nvGrpSpPr>
        <p:grpSpPr>
          <a:xfrm>
            <a:off x="3933355" y="4574340"/>
            <a:ext cx="1750774" cy="750330"/>
            <a:chOff x="4427019" y="3787455"/>
            <a:chExt cx="1750774" cy="75033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6F3B9DF-DFC0-71AF-F66C-5DB55C0CC87C}"/>
                </a:ext>
              </a:extLst>
            </p:cNvPr>
            <p:cNvSpPr/>
            <p:nvPr/>
          </p:nvSpPr>
          <p:spPr>
            <a:xfrm>
              <a:off x="4427019" y="3787455"/>
              <a:ext cx="1750774" cy="750330"/>
            </a:xfrm>
            <a:custGeom>
              <a:avLst/>
              <a:gdLst>
                <a:gd name="connsiteX0" fmla="*/ 166 w 1750774"/>
                <a:gd name="connsiteY0" fmla="*/ 65 h 750330"/>
                <a:gd name="connsiteX1" fmla="*/ 1750940 w 1750774"/>
                <a:gd name="connsiteY1" fmla="*/ 65 h 750330"/>
                <a:gd name="connsiteX2" fmla="*/ 1750940 w 1750774"/>
                <a:gd name="connsiteY2" fmla="*/ 750396 h 750330"/>
                <a:gd name="connsiteX3" fmla="*/ 166 w 1750774"/>
                <a:gd name="connsiteY3" fmla="*/ 750396 h 75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774" h="750330">
                  <a:moveTo>
                    <a:pt x="166" y="65"/>
                  </a:moveTo>
                  <a:lnTo>
                    <a:pt x="1750940" y="65"/>
                  </a:lnTo>
                  <a:lnTo>
                    <a:pt x="1750940" y="750396"/>
                  </a:lnTo>
                  <a:lnTo>
                    <a:pt x="166" y="750396"/>
                  </a:lnTo>
                  <a:close/>
                </a:path>
              </a:pathLst>
            </a:custGeom>
            <a:solidFill>
              <a:srgbClr val="FFFFFF"/>
            </a:solidFill>
            <a:ln w="29136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F7B088-4971-358B-1CDC-F2037248ADF5}"/>
                </a:ext>
              </a:extLst>
            </p:cNvPr>
            <p:cNvSpPr txBox="1"/>
            <p:nvPr/>
          </p:nvSpPr>
          <p:spPr>
            <a:xfrm>
              <a:off x="4874401" y="3801818"/>
              <a:ext cx="844588" cy="42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54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Other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57D8B0-0C7C-D0EF-ABEE-AC247733AE29}"/>
                </a:ext>
              </a:extLst>
            </p:cNvPr>
            <p:cNvSpPr txBox="1"/>
            <p:nvPr/>
          </p:nvSpPr>
          <p:spPr>
            <a:xfrm>
              <a:off x="4833044" y="4130092"/>
              <a:ext cx="927302" cy="42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54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users</a:t>
              </a:r>
            </a:p>
          </p:txBody>
        </p:sp>
      </p:grpSp>
      <p:grpSp>
        <p:nvGrpSpPr>
          <p:cNvPr id="18" name="Graphic 68">
            <a:extLst>
              <a:ext uri="{FF2B5EF4-FFF2-40B4-BE49-F238E27FC236}">
                <a16:creationId xmlns:a16="http://schemas.microsoft.com/office/drawing/2014/main" id="{D3356B85-827B-3ED1-60D6-327B7E61EF08}"/>
              </a:ext>
            </a:extLst>
          </p:cNvPr>
          <p:cNvGrpSpPr/>
          <p:nvPr/>
        </p:nvGrpSpPr>
        <p:grpSpPr>
          <a:xfrm>
            <a:off x="3933355" y="2772104"/>
            <a:ext cx="1750774" cy="750330"/>
            <a:chOff x="4427019" y="1985219"/>
            <a:chExt cx="1750774" cy="75033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6011FB-183F-FC33-4DEC-82E9E9FD0AE9}"/>
                </a:ext>
              </a:extLst>
            </p:cNvPr>
            <p:cNvSpPr/>
            <p:nvPr/>
          </p:nvSpPr>
          <p:spPr>
            <a:xfrm>
              <a:off x="4427019" y="1985219"/>
              <a:ext cx="1750774" cy="750330"/>
            </a:xfrm>
            <a:custGeom>
              <a:avLst/>
              <a:gdLst>
                <a:gd name="connsiteX0" fmla="*/ 166 w 1750774"/>
                <a:gd name="connsiteY0" fmla="*/ -17 h 750330"/>
                <a:gd name="connsiteX1" fmla="*/ 1750940 w 1750774"/>
                <a:gd name="connsiteY1" fmla="*/ -17 h 750330"/>
                <a:gd name="connsiteX2" fmla="*/ 1750940 w 1750774"/>
                <a:gd name="connsiteY2" fmla="*/ 750313 h 750330"/>
                <a:gd name="connsiteX3" fmla="*/ 166 w 1750774"/>
                <a:gd name="connsiteY3" fmla="*/ 750313 h 75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0774" h="750330">
                  <a:moveTo>
                    <a:pt x="166" y="-17"/>
                  </a:moveTo>
                  <a:lnTo>
                    <a:pt x="1750940" y="-17"/>
                  </a:lnTo>
                  <a:lnTo>
                    <a:pt x="1750940" y="750313"/>
                  </a:lnTo>
                  <a:lnTo>
                    <a:pt x="166" y="750313"/>
                  </a:lnTo>
                  <a:close/>
                </a:path>
              </a:pathLst>
            </a:custGeom>
            <a:solidFill>
              <a:srgbClr val="FFFFFF"/>
            </a:solidFill>
            <a:ln w="29136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6B96FB-58B8-D0CC-DB46-A466610D98C7}"/>
                </a:ext>
              </a:extLst>
            </p:cNvPr>
            <p:cNvSpPr txBox="1"/>
            <p:nvPr/>
          </p:nvSpPr>
          <p:spPr>
            <a:xfrm>
              <a:off x="4881390" y="1995736"/>
              <a:ext cx="844588" cy="42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54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Open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35EA03-E206-2BF2-1DAB-688299245AF5}"/>
                </a:ext>
              </a:extLst>
            </p:cNvPr>
            <p:cNvSpPr txBox="1"/>
            <p:nvPr/>
          </p:nvSpPr>
          <p:spPr>
            <a:xfrm>
              <a:off x="4922747" y="2324010"/>
              <a:ext cx="761875" cy="42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54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data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33A4EA7-C14A-BD63-85DE-C8F2051CAC39}"/>
              </a:ext>
            </a:extLst>
          </p:cNvPr>
          <p:cNvSpPr txBox="1"/>
          <p:nvPr/>
        </p:nvSpPr>
        <p:spPr>
          <a:xfrm>
            <a:off x="1892997" y="4092735"/>
            <a:ext cx="1102034" cy="397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68" spc="0" baseline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Trusted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005F3E-5FAD-97DD-2CC0-BD033919E8BD}"/>
              </a:ext>
            </a:extLst>
          </p:cNvPr>
          <p:cNvSpPr txBox="1"/>
          <p:nvPr/>
        </p:nvSpPr>
        <p:spPr>
          <a:xfrm>
            <a:off x="3814467" y="4043763"/>
            <a:ext cx="1364649" cy="397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68" spc="0" baseline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Untrusted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77CBC7-15D7-717E-95CD-17B93A2050C1}"/>
              </a:ext>
            </a:extLst>
          </p:cNvPr>
          <p:cNvSpPr txBox="1"/>
          <p:nvPr/>
        </p:nvSpPr>
        <p:spPr>
          <a:xfrm>
            <a:off x="-60186" y="5032290"/>
            <a:ext cx="1364649" cy="397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68" spc="0" baseline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Untrusted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76A35A-FFFE-1748-3BF4-93120D6AB6CC}"/>
              </a:ext>
            </a:extLst>
          </p:cNvPr>
          <p:cNvSpPr/>
          <p:nvPr/>
        </p:nvSpPr>
        <p:spPr>
          <a:xfrm>
            <a:off x="3029143" y="3611668"/>
            <a:ext cx="21884" cy="753148"/>
          </a:xfrm>
          <a:custGeom>
            <a:avLst/>
            <a:gdLst>
              <a:gd name="connsiteX0" fmla="*/ 0 w 21884"/>
              <a:gd name="connsiteY0" fmla="*/ 0 h 753148"/>
              <a:gd name="connsiteX1" fmla="*/ 0 w 21884"/>
              <a:gd name="connsiteY1" fmla="*/ 753148 h 75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84" h="753148">
                <a:moveTo>
                  <a:pt x="0" y="0"/>
                </a:moveTo>
                <a:lnTo>
                  <a:pt x="0" y="753148"/>
                </a:lnTo>
              </a:path>
            </a:pathLst>
          </a:custGeom>
          <a:noFill/>
          <a:ln w="57923" cap="flat">
            <a:solidFill>
              <a:srgbClr val="316D00"/>
            </a:solidFill>
            <a:prstDash val="solid"/>
            <a:miter/>
            <a:headEnd type="none" w="med" len="med"/>
            <a:tailEnd type="arrow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AEDD7D6-99EA-BD26-0F61-AE80ADFD2CAA}"/>
              </a:ext>
            </a:extLst>
          </p:cNvPr>
          <p:cNvSpPr/>
          <p:nvPr/>
        </p:nvSpPr>
        <p:spPr>
          <a:xfrm>
            <a:off x="3444076" y="3658455"/>
            <a:ext cx="424255" cy="696964"/>
          </a:xfrm>
          <a:custGeom>
            <a:avLst/>
            <a:gdLst>
              <a:gd name="connsiteX0" fmla="*/ 0 w 424255"/>
              <a:gd name="connsiteY0" fmla="*/ 0 h 696964"/>
              <a:gd name="connsiteX1" fmla="*/ 424255 w 424255"/>
              <a:gd name="connsiteY1" fmla="*/ 696964 h 69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255" h="696964">
                <a:moveTo>
                  <a:pt x="0" y="0"/>
                </a:moveTo>
                <a:lnTo>
                  <a:pt x="424255" y="696964"/>
                </a:lnTo>
              </a:path>
            </a:pathLst>
          </a:custGeom>
          <a:noFill/>
          <a:ln w="63554" cap="flat">
            <a:solidFill>
              <a:srgbClr val="C50000"/>
            </a:solidFill>
            <a:prstDash val="solid"/>
            <a:miter/>
            <a:headEnd type="none" w="med" len="med"/>
            <a:tailEnd type="arrow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8BF2EC8-2A27-B916-15D2-BBE910A39D09}"/>
              </a:ext>
            </a:extLst>
          </p:cNvPr>
          <p:cNvSpPr/>
          <p:nvPr/>
        </p:nvSpPr>
        <p:spPr>
          <a:xfrm>
            <a:off x="1169842" y="3655881"/>
            <a:ext cx="521833" cy="1834872"/>
          </a:xfrm>
          <a:custGeom>
            <a:avLst/>
            <a:gdLst>
              <a:gd name="connsiteX0" fmla="*/ 521834 w 521833"/>
              <a:gd name="connsiteY0" fmla="*/ 0 h 1834872"/>
              <a:gd name="connsiteX1" fmla="*/ 522 w 521833"/>
              <a:gd name="connsiteY1" fmla="*/ 1182689 h 1834872"/>
              <a:gd name="connsiteX2" fmla="*/ 444461 w 521833"/>
              <a:gd name="connsiteY2" fmla="*/ 1834873 h 183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833" h="1834872">
                <a:moveTo>
                  <a:pt x="521834" y="0"/>
                </a:moveTo>
                <a:cubicBezTo>
                  <a:pt x="267620" y="438426"/>
                  <a:pt x="13425" y="876821"/>
                  <a:pt x="522" y="1182689"/>
                </a:cubicBezTo>
                <a:cubicBezTo>
                  <a:pt x="-12381" y="1488549"/>
                  <a:pt x="216027" y="1661700"/>
                  <a:pt x="444461" y="1834873"/>
                </a:cubicBezTo>
              </a:path>
            </a:pathLst>
          </a:custGeom>
          <a:noFill/>
          <a:ln w="57817" cap="flat">
            <a:solidFill>
              <a:srgbClr val="C50000"/>
            </a:solidFill>
            <a:prstDash val="solid"/>
            <a:miter/>
            <a:headEnd type="none" w="med" len="med"/>
            <a:tailEnd type="arrow" w="med" len="med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18ADA3-2D7E-8124-1CC0-A482AC125A2D}"/>
              </a:ext>
            </a:extLst>
          </p:cNvPr>
          <p:cNvSpPr txBox="1"/>
          <p:nvPr/>
        </p:nvSpPr>
        <p:spPr>
          <a:xfrm>
            <a:off x="1812418" y="2359956"/>
            <a:ext cx="1671034" cy="397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68" spc="0" baseline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Zone of trust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52B88B-05BA-BDAF-3A43-F7E902B9713E}"/>
              </a:ext>
            </a:extLst>
          </p:cNvPr>
          <p:cNvSpPr txBox="1"/>
          <p:nvPr/>
        </p:nvSpPr>
        <p:spPr>
          <a:xfrm>
            <a:off x="2528286" y="5443239"/>
            <a:ext cx="2327573" cy="397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68" spc="0" baseline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Compute provider</a:t>
            </a:r>
          </a:p>
        </p:txBody>
      </p:sp>
      <p:grpSp>
        <p:nvGrpSpPr>
          <p:cNvPr id="30" name="Graphic 97">
            <a:extLst>
              <a:ext uri="{FF2B5EF4-FFF2-40B4-BE49-F238E27FC236}">
                <a16:creationId xmlns:a16="http://schemas.microsoft.com/office/drawing/2014/main" id="{3F66E4D6-CC70-63BF-0BB2-462F7C09AF2A}"/>
              </a:ext>
            </a:extLst>
          </p:cNvPr>
          <p:cNvGrpSpPr/>
          <p:nvPr/>
        </p:nvGrpSpPr>
        <p:grpSpPr>
          <a:xfrm>
            <a:off x="6500699" y="2184093"/>
            <a:ext cx="5248948" cy="3651902"/>
            <a:chOff x="6560885" y="1735734"/>
            <a:chExt cx="5248948" cy="365190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2ECB76-2E8C-EB4E-3E7D-911ECBBF3DDA}"/>
                </a:ext>
              </a:extLst>
            </p:cNvPr>
            <p:cNvSpPr/>
            <p:nvPr/>
          </p:nvSpPr>
          <p:spPr>
            <a:xfrm>
              <a:off x="6698212" y="2195887"/>
              <a:ext cx="2001654" cy="3191750"/>
            </a:xfrm>
            <a:custGeom>
              <a:avLst/>
              <a:gdLst>
                <a:gd name="connsiteX0" fmla="*/ 33 w 2001654"/>
                <a:gd name="connsiteY0" fmla="*/ 62 h 3191750"/>
                <a:gd name="connsiteX1" fmla="*/ 2001688 w 2001654"/>
                <a:gd name="connsiteY1" fmla="*/ 62 h 3191750"/>
                <a:gd name="connsiteX2" fmla="*/ 2001688 w 2001654"/>
                <a:gd name="connsiteY2" fmla="*/ 3191813 h 3191750"/>
                <a:gd name="connsiteX3" fmla="*/ 33 w 2001654"/>
                <a:gd name="connsiteY3" fmla="*/ 3191813 h 319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1654" h="3191750">
                  <a:moveTo>
                    <a:pt x="33" y="62"/>
                  </a:moveTo>
                  <a:lnTo>
                    <a:pt x="2001688" y="62"/>
                  </a:lnTo>
                  <a:lnTo>
                    <a:pt x="2001688" y="3191813"/>
                  </a:lnTo>
                  <a:lnTo>
                    <a:pt x="33" y="3191813"/>
                  </a:lnTo>
                  <a:close/>
                </a:path>
              </a:pathLst>
            </a:custGeom>
            <a:solidFill>
              <a:srgbClr val="BABABA"/>
            </a:solidFill>
            <a:ln w="29632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AA1371-0183-C116-42B2-457C35B8EC24}"/>
                </a:ext>
              </a:extLst>
            </p:cNvPr>
            <p:cNvSpPr/>
            <p:nvPr/>
          </p:nvSpPr>
          <p:spPr>
            <a:xfrm>
              <a:off x="6912599" y="4075005"/>
              <a:ext cx="1572878" cy="762608"/>
            </a:xfrm>
            <a:custGeom>
              <a:avLst/>
              <a:gdLst>
                <a:gd name="connsiteX0" fmla="*/ 33 w 1572878"/>
                <a:gd name="connsiteY0" fmla="*/ 84 h 762608"/>
                <a:gd name="connsiteX1" fmla="*/ 1572912 w 1572878"/>
                <a:gd name="connsiteY1" fmla="*/ 84 h 762608"/>
                <a:gd name="connsiteX2" fmla="*/ 1572912 w 1572878"/>
                <a:gd name="connsiteY2" fmla="*/ 762693 h 762608"/>
                <a:gd name="connsiteX3" fmla="*/ 33 w 1572878"/>
                <a:gd name="connsiteY3" fmla="*/ 762693 h 76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2878" h="762608">
                  <a:moveTo>
                    <a:pt x="33" y="84"/>
                  </a:moveTo>
                  <a:lnTo>
                    <a:pt x="1572912" y="84"/>
                  </a:lnTo>
                  <a:lnTo>
                    <a:pt x="1572912" y="762693"/>
                  </a:lnTo>
                  <a:lnTo>
                    <a:pt x="33" y="762693"/>
                  </a:lnTo>
                  <a:close/>
                </a:path>
              </a:pathLst>
            </a:custGeom>
            <a:solidFill>
              <a:srgbClr val="FFFFFF"/>
            </a:solidFill>
            <a:ln w="29632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60B8E4-6366-F041-90DE-BA6ACE9EE463}"/>
                </a:ext>
              </a:extLst>
            </p:cNvPr>
            <p:cNvSpPr txBox="1"/>
            <p:nvPr/>
          </p:nvSpPr>
          <p:spPr>
            <a:xfrm>
              <a:off x="7958146" y="1723224"/>
              <a:ext cx="2536759" cy="427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86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Physical memory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AB9E89-3126-6132-A9D4-9148C7E962CA}"/>
                </a:ext>
              </a:extLst>
            </p:cNvPr>
            <p:cNvSpPr txBox="1"/>
            <p:nvPr/>
          </p:nvSpPr>
          <p:spPr>
            <a:xfrm>
              <a:off x="7143014" y="4060003"/>
              <a:ext cx="1107618" cy="427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86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Secure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7E0DF3-9918-46C9-0AC0-F2C45C193A8C}"/>
                </a:ext>
              </a:extLst>
            </p:cNvPr>
            <p:cNvSpPr txBox="1"/>
            <p:nvPr/>
          </p:nvSpPr>
          <p:spPr>
            <a:xfrm>
              <a:off x="7353182" y="4393640"/>
              <a:ext cx="687282" cy="427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86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app</a:t>
              </a:r>
            </a:p>
          </p:txBody>
        </p:sp>
        <p:grpSp>
          <p:nvGrpSpPr>
            <p:cNvPr id="36" name="Graphic 97">
              <a:extLst>
                <a:ext uri="{FF2B5EF4-FFF2-40B4-BE49-F238E27FC236}">
                  <a16:creationId xmlns:a16="http://schemas.microsoft.com/office/drawing/2014/main" id="{5567EEC9-B28C-1488-9887-4EED9EA6CD74}"/>
                </a:ext>
              </a:extLst>
            </p:cNvPr>
            <p:cNvGrpSpPr/>
            <p:nvPr/>
          </p:nvGrpSpPr>
          <p:grpSpPr>
            <a:xfrm>
              <a:off x="8867123" y="3181798"/>
              <a:ext cx="2859786" cy="762608"/>
              <a:chOff x="8867123" y="3181798"/>
              <a:chExt cx="2859786" cy="762608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1F08154-CD1C-57C4-EAE0-5C525479D75E}"/>
                  </a:ext>
                </a:extLst>
              </p:cNvPr>
              <p:cNvSpPr/>
              <p:nvPr/>
            </p:nvSpPr>
            <p:spPr>
              <a:xfrm>
                <a:off x="8867123" y="3181798"/>
                <a:ext cx="2859786" cy="762608"/>
              </a:xfrm>
              <a:custGeom>
                <a:avLst/>
                <a:gdLst>
                  <a:gd name="connsiteX0" fmla="*/ 117 w 2859786"/>
                  <a:gd name="connsiteY0" fmla="*/ 52 h 762608"/>
                  <a:gd name="connsiteX1" fmla="*/ 2859904 w 2859786"/>
                  <a:gd name="connsiteY1" fmla="*/ 52 h 762608"/>
                  <a:gd name="connsiteX2" fmla="*/ 2859904 w 2859786"/>
                  <a:gd name="connsiteY2" fmla="*/ 762661 h 762608"/>
                  <a:gd name="connsiteX3" fmla="*/ 118 w 2859786"/>
                  <a:gd name="connsiteY3" fmla="*/ 762661 h 7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9786" h="762608">
                    <a:moveTo>
                      <a:pt x="117" y="52"/>
                    </a:moveTo>
                    <a:lnTo>
                      <a:pt x="2859904" y="52"/>
                    </a:lnTo>
                    <a:lnTo>
                      <a:pt x="2859904" y="762661"/>
                    </a:lnTo>
                    <a:lnTo>
                      <a:pt x="118" y="762661"/>
                    </a:lnTo>
                    <a:close/>
                  </a:path>
                </a:pathLst>
              </a:custGeom>
              <a:solidFill>
                <a:srgbClr val="FFFFFF"/>
              </a:solidFill>
              <a:ln w="29632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FAA85B0-BDEE-47C0-74E1-90B7FCE6F942}"/>
                  </a:ext>
                </a:extLst>
              </p:cNvPr>
              <p:cNvSpPr txBox="1"/>
              <p:nvPr/>
            </p:nvSpPr>
            <p:spPr>
              <a:xfrm>
                <a:off x="9033198" y="3170562"/>
                <a:ext cx="2536759" cy="4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986" spc="0" baseline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Operating system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64DA4AF-57E8-4EBB-4778-440266E2DD46}"/>
                  </a:ext>
                </a:extLst>
              </p:cNvPr>
              <p:cNvSpPr txBox="1"/>
              <p:nvPr/>
            </p:nvSpPr>
            <p:spPr>
              <a:xfrm>
                <a:off x="9327433" y="3504199"/>
                <a:ext cx="1948289" cy="4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986" spc="0" baseline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or hypervisor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B3FE9E-E118-6344-31C6-702184EA1C8C}"/>
                </a:ext>
              </a:extLst>
            </p:cNvPr>
            <p:cNvSpPr txBox="1"/>
            <p:nvPr/>
          </p:nvSpPr>
          <p:spPr>
            <a:xfrm>
              <a:off x="7362892" y="4942817"/>
              <a:ext cx="687282" cy="427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986" spc="0" baseline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TEE</a:t>
              </a:r>
            </a:p>
          </p:txBody>
        </p:sp>
        <p:grpSp>
          <p:nvGrpSpPr>
            <p:cNvPr id="38" name="Graphic 97">
              <a:extLst>
                <a:ext uri="{FF2B5EF4-FFF2-40B4-BE49-F238E27FC236}">
                  <a16:creationId xmlns:a16="http://schemas.microsoft.com/office/drawing/2014/main" id="{B202059D-292F-F285-385F-D70C7F424CCE}"/>
                </a:ext>
              </a:extLst>
            </p:cNvPr>
            <p:cNvGrpSpPr/>
            <p:nvPr/>
          </p:nvGrpSpPr>
          <p:grpSpPr>
            <a:xfrm>
              <a:off x="6809335" y="2240375"/>
              <a:ext cx="1779423" cy="762608"/>
              <a:chOff x="6809335" y="2240375"/>
              <a:chExt cx="1779423" cy="76260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59E6364-54C3-0685-6644-B81A7AE1ED6B}"/>
                  </a:ext>
                </a:extLst>
              </p:cNvPr>
              <p:cNvSpPr/>
              <p:nvPr/>
            </p:nvSpPr>
            <p:spPr>
              <a:xfrm>
                <a:off x="6809335" y="2240375"/>
                <a:ext cx="1779423" cy="762608"/>
              </a:xfrm>
              <a:custGeom>
                <a:avLst/>
                <a:gdLst>
                  <a:gd name="connsiteX0" fmla="*/ 1620545 w 1779423"/>
                  <a:gd name="connsiteY0" fmla="*/ -12 h 762608"/>
                  <a:gd name="connsiteX1" fmla="*/ 1779422 w 1779423"/>
                  <a:gd name="connsiteY1" fmla="*/ 158864 h 762608"/>
                  <a:gd name="connsiteX2" fmla="*/ 1779422 w 1779423"/>
                  <a:gd name="connsiteY2" fmla="*/ 603720 h 762608"/>
                  <a:gd name="connsiteX3" fmla="*/ 1620545 w 1779423"/>
                  <a:gd name="connsiteY3" fmla="*/ 762597 h 762608"/>
                  <a:gd name="connsiteX4" fmla="*/ 158875 w 1779423"/>
                  <a:gd name="connsiteY4" fmla="*/ 762597 h 762608"/>
                  <a:gd name="connsiteX5" fmla="*/ -2 w 1779423"/>
                  <a:gd name="connsiteY5" fmla="*/ 603720 h 762608"/>
                  <a:gd name="connsiteX6" fmla="*/ -2 w 1779423"/>
                  <a:gd name="connsiteY6" fmla="*/ 158864 h 762608"/>
                  <a:gd name="connsiteX7" fmla="*/ 158875 w 1779423"/>
                  <a:gd name="connsiteY7" fmla="*/ -12 h 7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9423" h="762608">
                    <a:moveTo>
                      <a:pt x="1620545" y="-12"/>
                    </a:moveTo>
                    <a:cubicBezTo>
                      <a:pt x="1708290" y="-12"/>
                      <a:pt x="1779422" y="71119"/>
                      <a:pt x="1779422" y="158864"/>
                    </a:cubicBezTo>
                    <a:lnTo>
                      <a:pt x="1779422" y="603720"/>
                    </a:lnTo>
                    <a:cubicBezTo>
                      <a:pt x="1779422" y="691465"/>
                      <a:pt x="1708290" y="762597"/>
                      <a:pt x="1620545" y="762597"/>
                    </a:cubicBezTo>
                    <a:lnTo>
                      <a:pt x="158875" y="762597"/>
                    </a:lnTo>
                    <a:cubicBezTo>
                      <a:pt x="71130" y="762597"/>
                      <a:pt x="-2" y="691465"/>
                      <a:pt x="-2" y="603720"/>
                    </a:cubicBezTo>
                    <a:lnTo>
                      <a:pt x="-2" y="158864"/>
                    </a:lnTo>
                    <a:cubicBezTo>
                      <a:pt x="-2" y="71119"/>
                      <a:pt x="71129" y="-12"/>
                      <a:pt x="158875" y="-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632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37EC284-78D9-B906-6356-F824DCC41933}"/>
                  </a:ext>
                </a:extLst>
              </p:cNvPr>
              <p:cNvSpPr txBox="1"/>
              <p:nvPr/>
            </p:nvSpPr>
            <p:spPr>
              <a:xfrm>
                <a:off x="6934091" y="2256310"/>
                <a:ext cx="1527953" cy="4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986" spc="0" baseline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Encrypted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8886BD-E8EE-9C42-ED3F-05EA4ED7EBE0}"/>
                  </a:ext>
                </a:extLst>
              </p:cNvPr>
              <p:cNvSpPr txBox="1"/>
              <p:nvPr/>
            </p:nvSpPr>
            <p:spPr>
              <a:xfrm>
                <a:off x="7312393" y="2589955"/>
                <a:ext cx="771349" cy="4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986" spc="0" baseline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data</a:t>
                </a:r>
              </a:p>
            </p:txBody>
          </p:sp>
        </p:grpSp>
        <p:grpSp>
          <p:nvGrpSpPr>
            <p:cNvPr id="39" name="Graphic 97">
              <a:extLst>
                <a:ext uri="{FF2B5EF4-FFF2-40B4-BE49-F238E27FC236}">
                  <a16:creationId xmlns:a16="http://schemas.microsoft.com/office/drawing/2014/main" id="{9A59589C-03B2-1392-A267-F5AC23C07E30}"/>
                </a:ext>
              </a:extLst>
            </p:cNvPr>
            <p:cNvGrpSpPr/>
            <p:nvPr/>
          </p:nvGrpSpPr>
          <p:grpSpPr>
            <a:xfrm>
              <a:off x="9407303" y="2246142"/>
              <a:ext cx="1779423" cy="762608"/>
              <a:chOff x="9407303" y="2246142"/>
              <a:chExt cx="1779423" cy="762608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1F973B3-1772-6FF1-D3F9-45FD3CD77783}"/>
                  </a:ext>
                </a:extLst>
              </p:cNvPr>
              <p:cNvSpPr/>
              <p:nvPr/>
            </p:nvSpPr>
            <p:spPr>
              <a:xfrm>
                <a:off x="9407303" y="2246142"/>
                <a:ext cx="1779423" cy="762608"/>
              </a:xfrm>
              <a:custGeom>
                <a:avLst/>
                <a:gdLst>
                  <a:gd name="connsiteX0" fmla="*/ 1644468 w 1779423"/>
                  <a:gd name="connsiteY0" fmla="*/ -13 h 762608"/>
                  <a:gd name="connsiteX1" fmla="*/ 1779513 w 1779423"/>
                  <a:gd name="connsiteY1" fmla="*/ 135032 h 762608"/>
                  <a:gd name="connsiteX2" fmla="*/ 1779513 w 1779423"/>
                  <a:gd name="connsiteY2" fmla="*/ 627551 h 762608"/>
                  <a:gd name="connsiteX3" fmla="*/ 1644468 w 1779423"/>
                  <a:gd name="connsiteY3" fmla="*/ 762596 h 762608"/>
                  <a:gd name="connsiteX4" fmla="*/ 135135 w 1779423"/>
                  <a:gd name="connsiteY4" fmla="*/ 762596 h 762608"/>
                  <a:gd name="connsiteX5" fmla="*/ 90 w 1779423"/>
                  <a:gd name="connsiteY5" fmla="*/ 627551 h 762608"/>
                  <a:gd name="connsiteX6" fmla="*/ 90 w 1779423"/>
                  <a:gd name="connsiteY6" fmla="*/ 135032 h 762608"/>
                  <a:gd name="connsiteX7" fmla="*/ 135135 w 1779423"/>
                  <a:gd name="connsiteY7" fmla="*/ -13 h 7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9423" h="762608">
                    <a:moveTo>
                      <a:pt x="1644468" y="-13"/>
                    </a:moveTo>
                    <a:cubicBezTo>
                      <a:pt x="1719052" y="-13"/>
                      <a:pt x="1779513" y="60449"/>
                      <a:pt x="1779513" y="135032"/>
                    </a:cubicBezTo>
                    <a:lnTo>
                      <a:pt x="1779513" y="627551"/>
                    </a:lnTo>
                    <a:cubicBezTo>
                      <a:pt x="1779513" y="702134"/>
                      <a:pt x="1719052" y="762596"/>
                      <a:pt x="1644468" y="762596"/>
                    </a:cubicBezTo>
                    <a:lnTo>
                      <a:pt x="135135" y="762596"/>
                    </a:lnTo>
                    <a:cubicBezTo>
                      <a:pt x="60551" y="762596"/>
                      <a:pt x="90" y="702134"/>
                      <a:pt x="90" y="627551"/>
                    </a:cubicBezTo>
                    <a:lnTo>
                      <a:pt x="90" y="135032"/>
                    </a:lnTo>
                    <a:cubicBezTo>
                      <a:pt x="90" y="60449"/>
                      <a:pt x="60551" y="-13"/>
                      <a:pt x="135135" y="-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632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BADA3B3-3F49-F867-C13D-D4A1ACF2EC29}"/>
                  </a:ext>
                </a:extLst>
              </p:cNvPr>
              <p:cNvSpPr txBox="1"/>
              <p:nvPr/>
            </p:nvSpPr>
            <p:spPr>
              <a:xfrm>
                <a:off x="9491454" y="2262077"/>
                <a:ext cx="1612020" cy="4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986" spc="0" baseline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Unsecured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1C92403-E45B-5EDB-411C-8C3BF8982962}"/>
                  </a:ext>
                </a:extLst>
              </p:cNvPr>
              <p:cNvSpPr txBox="1"/>
              <p:nvPr/>
            </p:nvSpPr>
            <p:spPr>
              <a:xfrm>
                <a:off x="9911790" y="2595722"/>
                <a:ext cx="771349" cy="4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986" spc="0" baseline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data</a:t>
                </a:r>
              </a:p>
            </p:txBody>
          </p:sp>
        </p:grpSp>
        <p:grpSp>
          <p:nvGrpSpPr>
            <p:cNvPr id="40" name="Graphic 97">
              <a:extLst>
                <a:ext uri="{FF2B5EF4-FFF2-40B4-BE49-F238E27FC236}">
                  <a16:creationId xmlns:a16="http://schemas.microsoft.com/office/drawing/2014/main" id="{5C64D00E-81D9-2104-987A-973C2D1A41D4}"/>
                </a:ext>
              </a:extLst>
            </p:cNvPr>
            <p:cNvGrpSpPr/>
            <p:nvPr/>
          </p:nvGrpSpPr>
          <p:grpSpPr>
            <a:xfrm>
              <a:off x="6912603" y="3181798"/>
              <a:ext cx="1572878" cy="762608"/>
              <a:chOff x="6912603" y="3181798"/>
              <a:chExt cx="1572878" cy="762608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86BE763-FFBE-39DE-A347-EBF2AEFCA22A}"/>
                  </a:ext>
                </a:extLst>
              </p:cNvPr>
              <p:cNvSpPr/>
              <p:nvPr/>
            </p:nvSpPr>
            <p:spPr>
              <a:xfrm>
                <a:off x="6912603" y="3181798"/>
                <a:ext cx="1572878" cy="762608"/>
              </a:xfrm>
              <a:custGeom>
                <a:avLst/>
                <a:gdLst>
                  <a:gd name="connsiteX0" fmla="*/ 1 w 1572878"/>
                  <a:gd name="connsiteY0" fmla="*/ 52 h 762608"/>
                  <a:gd name="connsiteX1" fmla="*/ 1572879 w 1572878"/>
                  <a:gd name="connsiteY1" fmla="*/ 52 h 762608"/>
                  <a:gd name="connsiteX2" fmla="*/ 1572879 w 1572878"/>
                  <a:gd name="connsiteY2" fmla="*/ 762661 h 762608"/>
                  <a:gd name="connsiteX3" fmla="*/ 1 w 1572878"/>
                  <a:gd name="connsiteY3" fmla="*/ 762661 h 76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2878" h="762608">
                    <a:moveTo>
                      <a:pt x="1" y="52"/>
                    </a:moveTo>
                    <a:lnTo>
                      <a:pt x="1572879" y="52"/>
                    </a:lnTo>
                    <a:lnTo>
                      <a:pt x="1572879" y="762661"/>
                    </a:lnTo>
                    <a:lnTo>
                      <a:pt x="1" y="762661"/>
                    </a:lnTo>
                    <a:close/>
                  </a:path>
                </a:pathLst>
              </a:custGeom>
              <a:solidFill>
                <a:srgbClr val="FFFFFF"/>
              </a:solidFill>
              <a:ln w="29632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818442-F559-DB5E-3B11-303CEA2E9E13}"/>
                  </a:ext>
                </a:extLst>
              </p:cNvPr>
              <p:cNvSpPr txBox="1"/>
              <p:nvPr/>
            </p:nvSpPr>
            <p:spPr>
              <a:xfrm>
                <a:off x="7054651" y="3194017"/>
                <a:ext cx="1275752" cy="4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986" spc="0" baseline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Runtime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F62CF8E-366B-CFAA-A18A-02FDFEC14BC3}"/>
                  </a:ext>
                </a:extLst>
              </p:cNvPr>
              <p:cNvSpPr txBox="1"/>
              <p:nvPr/>
            </p:nvSpPr>
            <p:spPr>
              <a:xfrm>
                <a:off x="7264819" y="3527663"/>
                <a:ext cx="855416" cy="4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986" spc="0" baseline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or OS</a:t>
                </a:r>
              </a:p>
            </p:txBody>
          </p:sp>
        </p:grpSp>
        <p:grpSp>
          <p:nvGrpSpPr>
            <p:cNvPr id="41" name="Graphic 97">
              <a:extLst>
                <a:ext uri="{FF2B5EF4-FFF2-40B4-BE49-F238E27FC236}">
                  <a16:creationId xmlns:a16="http://schemas.microsoft.com/office/drawing/2014/main" id="{A76A1430-0CCC-5DD1-BBCF-37283FE11820}"/>
                </a:ext>
              </a:extLst>
            </p:cNvPr>
            <p:cNvGrpSpPr/>
            <p:nvPr/>
          </p:nvGrpSpPr>
          <p:grpSpPr>
            <a:xfrm>
              <a:off x="9149406" y="4072146"/>
              <a:ext cx="2295284" cy="768325"/>
              <a:chOff x="9149406" y="4072146"/>
              <a:chExt cx="2295284" cy="768325"/>
            </a:xfrm>
          </p:grpSpPr>
          <p:grpSp>
            <p:nvGrpSpPr>
              <p:cNvPr id="43" name="Graphic 97">
                <a:extLst>
                  <a:ext uri="{FF2B5EF4-FFF2-40B4-BE49-F238E27FC236}">
                    <a16:creationId xmlns:a16="http://schemas.microsoft.com/office/drawing/2014/main" id="{F1331A79-0F04-9DB3-9773-E78D40A97E13}"/>
                  </a:ext>
                </a:extLst>
              </p:cNvPr>
              <p:cNvGrpSpPr/>
              <p:nvPr/>
            </p:nvGrpSpPr>
            <p:grpSpPr>
              <a:xfrm>
                <a:off x="10411994" y="4077863"/>
                <a:ext cx="1032697" cy="762608"/>
                <a:chOff x="10411994" y="4077863"/>
                <a:chExt cx="1032697" cy="762608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7664BC06-146C-B91A-A39C-061C18B0BC72}"/>
                    </a:ext>
                  </a:extLst>
                </p:cNvPr>
                <p:cNvSpPr/>
                <p:nvPr/>
              </p:nvSpPr>
              <p:spPr>
                <a:xfrm>
                  <a:off x="10411994" y="4077863"/>
                  <a:ext cx="1032697" cy="762608"/>
                </a:xfrm>
                <a:custGeom>
                  <a:avLst/>
                  <a:gdLst>
                    <a:gd name="connsiteX0" fmla="*/ 85 w 1032697"/>
                    <a:gd name="connsiteY0" fmla="*/ 97 h 762608"/>
                    <a:gd name="connsiteX1" fmla="*/ 1032782 w 1032697"/>
                    <a:gd name="connsiteY1" fmla="*/ 97 h 762608"/>
                    <a:gd name="connsiteX2" fmla="*/ 1032782 w 1032697"/>
                    <a:gd name="connsiteY2" fmla="*/ 762706 h 762608"/>
                    <a:gd name="connsiteX3" fmla="*/ 85 w 1032697"/>
                    <a:gd name="connsiteY3" fmla="*/ 762706 h 76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2697" h="762608">
                      <a:moveTo>
                        <a:pt x="85" y="97"/>
                      </a:moveTo>
                      <a:lnTo>
                        <a:pt x="1032782" y="97"/>
                      </a:lnTo>
                      <a:lnTo>
                        <a:pt x="1032782" y="762706"/>
                      </a:lnTo>
                      <a:lnTo>
                        <a:pt x="85" y="762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9632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2C3DFE7-81D9-537A-7343-A2D5F22CDFE5}"/>
                    </a:ext>
                  </a:extLst>
                </p:cNvPr>
                <p:cNvSpPr txBox="1"/>
                <p:nvPr/>
              </p:nvSpPr>
              <p:spPr>
                <a:xfrm>
                  <a:off x="10373768" y="4068972"/>
                  <a:ext cx="1107618" cy="4277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986" spc="0" baseline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Normal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DB1EE24-287E-6459-6194-A0B615E02168}"/>
                    </a:ext>
                  </a:extLst>
                </p:cNvPr>
                <p:cNvSpPr txBox="1"/>
                <p:nvPr/>
              </p:nvSpPr>
              <p:spPr>
                <a:xfrm>
                  <a:off x="10583936" y="4402609"/>
                  <a:ext cx="687282" cy="4277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986" spc="0" baseline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app</a:t>
                  </a:r>
                </a:p>
              </p:txBody>
            </p:sp>
          </p:grpSp>
          <p:grpSp>
            <p:nvGrpSpPr>
              <p:cNvPr id="44" name="Graphic 97">
                <a:extLst>
                  <a:ext uri="{FF2B5EF4-FFF2-40B4-BE49-F238E27FC236}">
                    <a16:creationId xmlns:a16="http://schemas.microsoft.com/office/drawing/2014/main" id="{0B590622-11CD-FDDD-7CD9-D0D6E742D807}"/>
                  </a:ext>
                </a:extLst>
              </p:cNvPr>
              <p:cNvGrpSpPr/>
              <p:nvPr/>
            </p:nvGrpSpPr>
            <p:grpSpPr>
              <a:xfrm>
                <a:off x="9149406" y="4072146"/>
                <a:ext cx="1032697" cy="762608"/>
                <a:chOff x="9149406" y="4072146"/>
                <a:chExt cx="1032697" cy="762608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B34E9909-69DC-5486-964F-2A4918F03F3A}"/>
                    </a:ext>
                  </a:extLst>
                </p:cNvPr>
                <p:cNvSpPr/>
                <p:nvPr/>
              </p:nvSpPr>
              <p:spPr>
                <a:xfrm>
                  <a:off x="9149406" y="4072146"/>
                  <a:ext cx="1032697" cy="762608"/>
                </a:xfrm>
                <a:custGeom>
                  <a:avLst/>
                  <a:gdLst>
                    <a:gd name="connsiteX0" fmla="*/ 28 w 1032697"/>
                    <a:gd name="connsiteY0" fmla="*/ 97 h 762608"/>
                    <a:gd name="connsiteX1" fmla="*/ 1032725 w 1032697"/>
                    <a:gd name="connsiteY1" fmla="*/ 97 h 762608"/>
                    <a:gd name="connsiteX2" fmla="*/ 1032725 w 1032697"/>
                    <a:gd name="connsiteY2" fmla="*/ 762706 h 762608"/>
                    <a:gd name="connsiteX3" fmla="*/ 28 w 1032697"/>
                    <a:gd name="connsiteY3" fmla="*/ 762706 h 76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2697" h="762608">
                      <a:moveTo>
                        <a:pt x="28" y="97"/>
                      </a:moveTo>
                      <a:lnTo>
                        <a:pt x="1032725" y="97"/>
                      </a:lnTo>
                      <a:lnTo>
                        <a:pt x="1032725" y="762706"/>
                      </a:lnTo>
                      <a:lnTo>
                        <a:pt x="28" y="762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9632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5A3D19B-766E-ADCC-1D1D-1DC96A0CEEED}"/>
                    </a:ext>
                  </a:extLst>
                </p:cNvPr>
                <p:cNvSpPr txBox="1"/>
                <p:nvPr/>
              </p:nvSpPr>
              <p:spPr>
                <a:xfrm>
                  <a:off x="9111181" y="4063256"/>
                  <a:ext cx="1107618" cy="4277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986" spc="0" baseline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Normal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725B9D5-58DB-8678-3ABD-A93117DC6769}"/>
                    </a:ext>
                  </a:extLst>
                </p:cNvPr>
                <p:cNvSpPr txBox="1"/>
                <p:nvPr/>
              </p:nvSpPr>
              <p:spPr>
                <a:xfrm>
                  <a:off x="9321348" y="4396893"/>
                  <a:ext cx="687282" cy="4277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986" spc="0" baseline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app</a:t>
                  </a:r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4AA54D4-5945-19F8-EDB0-3E05EA5C269B}"/>
                </a:ext>
              </a:extLst>
            </p:cNvPr>
            <p:cNvSpPr/>
            <p:nvPr/>
          </p:nvSpPr>
          <p:spPr>
            <a:xfrm>
              <a:off x="6560885" y="1735734"/>
              <a:ext cx="5248948" cy="1357086"/>
            </a:xfrm>
            <a:custGeom>
              <a:avLst/>
              <a:gdLst>
                <a:gd name="connsiteX0" fmla="*/ 82 w 5248948"/>
                <a:gd name="connsiteY0" fmla="*/ 16 h 1357086"/>
                <a:gd name="connsiteX1" fmla="*/ 5249031 w 5248948"/>
                <a:gd name="connsiteY1" fmla="*/ 16 h 1357086"/>
                <a:gd name="connsiteX2" fmla="*/ 5249031 w 5248948"/>
                <a:gd name="connsiteY2" fmla="*/ 1357103 h 1357086"/>
                <a:gd name="connsiteX3" fmla="*/ 82 w 5248948"/>
                <a:gd name="connsiteY3" fmla="*/ 1357103 h 135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8948" h="1357086">
                  <a:moveTo>
                    <a:pt x="82" y="16"/>
                  </a:moveTo>
                  <a:lnTo>
                    <a:pt x="5249031" y="16"/>
                  </a:lnTo>
                  <a:lnTo>
                    <a:pt x="5249031" y="1357103"/>
                  </a:lnTo>
                  <a:lnTo>
                    <a:pt x="82" y="1357103"/>
                  </a:lnTo>
                  <a:close/>
                </a:path>
              </a:pathLst>
            </a:custGeom>
            <a:noFill/>
            <a:ln w="29632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004FE17A-E6FE-E1B1-CCFE-3E008304C402}"/>
              </a:ext>
            </a:extLst>
          </p:cNvPr>
          <p:cNvSpPr txBox="1"/>
          <p:nvPr/>
        </p:nvSpPr>
        <p:spPr>
          <a:xfrm>
            <a:off x="5981648" y="1178209"/>
            <a:ext cx="5982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latin typeface="Proxima Nova" panose="02000506030000020004" pitchFamily="50" charset="0"/>
              </a:rPr>
              <a:t>Trusted Execution Environments</a:t>
            </a:r>
          </a:p>
        </p:txBody>
      </p:sp>
    </p:spTree>
    <p:extLst>
      <p:ext uri="{BB962C8B-B14F-4D97-AF65-F5344CB8AC3E}">
        <p14:creationId xmlns:p14="http://schemas.microsoft.com/office/powerpoint/2010/main" val="27201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47A7-9DA6-B861-47A3-01031B68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 Light"/>
              </a:rPr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3600B-9291-AC87-93A8-6A13D9F7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564"/>
            <a:ext cx="11118839" cy="4822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Proxima Nova"/>
              </a:rPr>
              <a:t>What is confidential computing and secure HPC?</a:t>
            </a:r>
          </a:p>
          <a:p>
            <a:endParaRPr lang="en-US" sz="2600" dirty="0"/>
          </a:p>
          <a:p>
            <a:r>
              <a:rPr lang="en-US" sz="2600" b="1" dirty="0">
                <a:latin typeface="Proxima Nova"/>
              </a:rPr>
              <a:t>Requirements of an HPC-centric trusted execution environment?</a:t>
            </a:r>
            <a:endParaRPr lang="en-US" sz="2600" b="1"/>
          </a:p>
          <a:p>
            <a:endParaRPr lang="en-US" sz="2600" dirty="0"/>
          </a:p>
          <a:p>
            <a:r>
              <a:rPr lang="en-US" sz="2600" dirty="0">
                <a:latin typeface="Proxima Nova"/>
              </a:rPr>
              <a:t>Limitations of existing TEEs for HPC?</a:t>
            </a:r>
          </a:p>
          <a:p>
            <a:endParaRPr lang="en-US" sz="2600" dirty="0"/>
          </a:p>
          <a:p>
            <a:r>
              <a:rPr lang="en-US" sz="2600" dirty="0">
                <a:latin typeface="Proxima Nova"/>
              </a:rPr>
              <a:t>Way forward?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0606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2970-5BE9-41AA-6AB9-01E524BB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22" y="2724194"/>
            <a:ext cx="10515600" cy="782188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Proxima Nova Light"/>
              </a:rPr>
              <a:t>What are the requirements of an HPC focused TEE?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7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22974E-B983-9C6D-364C-44B1F855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Light"/>
              </a:rPr>
              <a:t>Requirements for an HPC-centric TEE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EE38A-2308-AF81-1434-7ACA4259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618" y="1354347"/>
            <a:ext cx="10508430" cy="4822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latin typeface="Proxima Nova"/>
              </a:rPr>
              <a:t>Minimal performance penalties for HPC-style workloads</a:t>
            </a:r>
            <a:endParaRPr lang="en-US" dirty="0"/>
          </a:p>
          <a:p>
            <a:pPr lvl="2"/>
            <a:r>
              <a:rPr lang="en-US" dirty="0">
                <a:latin typeface="Proxima Nova"/>
              </a:rPr>
              <a:t>heavily multi-threaded and large working sets</a:t>
            </a:r>
            <a:endParaRPr lang="en-US"/>
          </a:p>
          <a:p>
            <a:pPr marL="457200" indent="-457200"/>
            <a:endParaRPr lang="en-US">
              <a:latin typeface="Proxima Nova"/>
            </a:endParaRPr>
          </a:p>
          <a:p>
            <a:pPr marL="457200" indent="-457200"/>
            <a:r>
              <a:rPr lang="en-US" dirty="0">
                <a:latin typeface="Proxima Nova"/>
              </a:rPr>
              <a:t>Not require app. modifications or linking against special libs</a:t>
            </a:r>
            <a:endParaRPr lang="en-US" dirty="0"/>
          </a:p>
          <a:p>
            <a:pPr lvl="1"/>
            <a:endParaRPr lang="en-US"/>
          </a:p>
          <a:p>
            <a:pPr lvl="1"/>
            <a:endParaRPr lang="en-US">
              <a:latin typeface="Proxima Nova"/>
            </a:endParaRPr>
          </a:p>
          <a:p>
            <a:pPr marL="457200" indent="-457200"/>
            <a:r>
              <a:rPr lang="en-US" dirty="0">
                <a:latin typeface="Proxima Nova"/>
              </a:rPr>
              <a:t>Not require OS to be a part of the TCB</a:t>
            </a:r>
            <a:endParaRPr lang="en-US" dirty="0"/>
          </a:p>
          <a:p>
            <a:pPr marL="457200" indent="-457200"/>
            <a:endParaRPr lang="en-US">
              <a:latin typeface="Proxima Nova"/>
            </a:endParaRPr>
          </a:p>
          <a:p>
            <a:pPr marL="457200" indent="-457200"/>
            <a:r>
              <a:rPr lang="en-US" dirty="0">
                <a:latin typeface="Proxima Nova"/>
              </a:rPr>
              <a:t>Capable of expanding across multiple compute nodes and other processing elements</a:t>
            </a:r>
          </a:p>
          <a:p>
            <a:pPr>
              <a:buNone/>
            </a:pPr>
            <a:endParaRPr lang="en-US">
              <a:latin typeface="Proxima Nova"/>
            </a:endParaRPr>
          </a:p>
          <a:p>
            <a:pPr>
              <a:buNone/>
            </a:pPr>
            <a:endParaRPr lang="en-US">
              <a:latin typeface="Proxima Nova"/>
            </a:endParaRPr>
          </a:p>
          <a:p>
            <a:pPr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219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UC Davis ">
      <a:dk1>
        <a:srgbClr val="002754"/>
      </a:dk1>
      <a:lt1>
        <a:srgbClr val="FFFFFF"/>
      </a:lt1>
      <a:dk2>
        <a:srgbClr val="44546A"/>
      </a:dk2>
      <a:lt2>
        <a:srgbClr val="DAAA01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28</Slides>
  <Notes>9</Notes>
  <HiddenSlides>2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Custom Design</vt:lpstr>
      <vt:lpstr>Office Theme</vt:lpstr>
      <vt:lpstr>SoK: Limitations of Confidential Computing via TEEs for High-Performance Compute Systems</vt:lpstr>
      <vt:lpstr>Summary</vt:lpstr>
      <vt:lpstr>Outline</vt:lpstr>
      <vt:lpstr>What is Confidential Computing?</vt:lpstr>
      <vt:lpstr>What is Secure HPC?</vt:lpstr>
      <vt:lpstr>Simplified threat model</vt:lpstr>
      <vt:lpstr>Outline</vt:lpstr>
      <vt:lpstr>What are the requirements of an HPC focused TEE?</vt:lpstr>
      <vt:lpstr>Requirements for an HPC-centric TEE</vt:lpstr>
      <vt:lpstr>Outline</vt:lpstr>
      <vt:lpstr>Do existing TEE technologies fit HPC environments?</vt:lpstr>
      <vt:lpstr>We need to look at the TEE primitives of today to see if the HPC TEE requirements are fulfilled!</vt:lpstr>
      <vt:lpstr>Primitives used by TEEs</vt:lpstr>
      <vt:lpstr>These primitives impose limitations on TEEs!</vt:lpstr>
      <vt:lpstr>Limitations of current TEEs</vt:lpstr>
      <vt:lpstr>Requirements for an HPC-centric TEE</vt:lpstr>
      <vt:lpstr>Outline</vt:lpstr>
      <vt:lpstr>What is the way forward?</vt:lpstr>
      <vt:lpstr>Simplified view of a modern HPC system</vt:lpstr>
      <vt:lpstr>Our vision of a trusted modern HPC system</vt:lpstr>
      <vt:lpstr>Our vision of a trusted modern HPC system</vt:lpstr>
      <vt:lpstr>Our vision of a trusted modern HPC system</vt:lpstr>
      <vt:lpstr>Our vision of a trusted modern HPC system</vt:lpstr>
      <vt:lpstr>Promising research directions</vt:lpstr>
      <vt:lpstr>Summary</vt:lpstr>
      <vt:lpstr>Acknowledgment</vt:lpstr>
      <vt:lpstr>Thanks for listening!</vt:lpstr>
      <vt:lpstr>SoK: Limitations of Confidential Computing via TEEs for High-Performance Compute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TEACHING &amp;TA AWARDS</dc:title>
  <dc:creator>Alexandra N Villanueva</dc:creator>
  <cp:revision>171</cp:revision>
  <dcterms:created xsi:type="dcterms:W3CDTF">2020-07-10T20:04:45Z</dcterms:created>
  <dcterms:modified xsi:type="dcterms:W3CDTF">2022-10-08T17:37:54Z</dcterms:modified>
</cp:coreProperties>
</file>